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3970000" cy="10795000"/>
  <p:notesSz cx="6858000" cy="9144000"/>
  <p:defaultTextStyle>
    <a:lvl1pPr algn="ctr" defTabSz="584151">
      <a:defRPr sz="3799">
        <a:latin typeface="+mn-lt"/>
        <a:ea typeface="+mn-ea"/>
        <a:cs typeface="+mn-cs"/>
        <a:sym typeface="Helvetica Light"/>
      </a:defRPr>
    </a:lvl1pPr>
    <a:lvl2pPr indent="228580" algn="ctr" defTabSz="584151">
      <a:defRPr sz="3799">
        <a:latin typeface="+mn-lt"/>
        <a:ea typeface="+mn-ea"/>
        <a:cs typeface="+mn-cs"/>
        <a:sym typeface="Helvetica Light"/>
      </a:defRPr>
    </a:lvl2pPr>
    <a:lvl3pPr indent="457162" algn="ctr" defTabSz="584151">
      <a:defRPr sz="3799">
        <a:latin typeface="+mn-lt"/>
        <a:ea typeface="+mn-ea"/>
        <a:cs typeface="+mn-cs"/>
        <a:sym typeface="Helvetica Light"/>
      </a:defRPr>
    </a:lvl3pPr>
    <a:lvl4pPr indent="685743" algn="ctr" defTabSz="584151">
      <a:defRPr sz="3799">
        <a:latin typeface="+mn-lt"/>
        <a:ea typeface="+mn-ea"/>
        <a:cs typeface="+mn-cs"/>
        <a:sym typeface="Helvetica Light"/>
      </a:defRPr>
    </a:lvl4pPr>
    <a:lvl5pPr indent="914323" algn="ctr" defTabSz="584151">
      <a:defRPr sz="3799">
        <a:latin typeface="+mn-lt"/>
        <a:ea typeface="+mn-ea"/>
        <a:cs typeface="+mn-cs"/>
        <a:sym typeface="Helvetica Light"/>
      </a:defRPr>
    </a:lvl5pPr>
    <a:lvl6pPr indent="1142905" algn="ctr" defTabSz="584151">
      <a:defRPr sz="3799">
        <a:latin typeface="+mn-lt"/>
        <a:ea typeface="+mn-ea"/>
        <a:cs typeface="+mn-cs"/>
        <a:sym typeface="Helvetica Light"/>
      </a:defRPr>
    </a:lvl6pPr>
    <a:lvl7pPr indent="1371486" algn="ctr" defTabSz="584151">
      <a:defRPr sz="3799">
        <a:latin typeface="+mn-lt"/>
        <a:ea typeface="+mn-ea"/>
        <a:cs typeface="+mn-cs"/>
        <a:sym typeface="Helvetica Light"/>
      </a:defRPr>
    </a:lvl7pPr>
    <a:lvl8pPr indent="1600066" algn="ctr" defTabSz="584151">
      <a:defRPr sz="3799">
        <a:latin typeface="+mn-lt"/>
        <a:ea typeface="+mn-ea"/>
        <a:cs typeface="+mn-cs"/>
        <a:sym typeface="Helvetica Light"/>
      </a:defRPr>
    </a:lvl8pPr>
    <a:lvl9pPr indent="1828648" algn="ctr" defTabSz="584151">
      <a:defRPr sz="3799">
        <a:latin typeface="+mn-lt"/>
        <a:ea typeface="+mn-ea"/>
        <a:cs typeface="+mn-cs"/>
        <a:sym typeface="Helvetica Light"/>
      </a:defRPr>
    </a:lvl9pPr>
  </p:defaultTextStyle>
  <p:extLst>
    <p:ext uri="{521415D9-36F7-43E2-AB2F-B90AF26B5E84}">
      <p14:sectionLst xmlns:p14="http://schemas.microsoft.com/office/powerpoint/2010/main">
        <p14:section name="Untitled Section" id="{9A494832-45BE-8343-8436-5FD64E120D26}">
          <p14:sldIdLst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noit,KR" initials="B [7]" lastIdx="1" clrIdx="6"/>
  <p:cmAuthor id="1" name="Benoit,KR" initials="B" lastIdx="1" clrIdx="0"/>
  <p:cmAuthor id="8" name="Benoit,KR" initials="B [8]" lastIdx="1" clrIdx="7"/>
  <p:cmAuthor id="2" name="Benoit,KR" initials="B [2]" lastIdx="1" clrIdx="1"/>
  <p:cmAuthor id="9" name="Benoit,KR" initials="B [9]" lastIdx="1" clrIdx="8"/>
  <p:cmAuthor id="3" name="Benoit,KR" initials="B [3]" lastIdx="1" clrIdx="2"/>
  <p:cmAuthor id="10" name="Benoit,KR" initials="B [10]" lastIdx="1" clrIdx="9"/>
  <p:cmAuthor id="4" name="Benoit,KR" initials="B [4]" lastIdx="1" clrIdx="3"/>
  <p:cmAuthor id="5" name="Benoit,KR" initials="B [5]" lastIdx="1" clrIdx="4"/>
  <p:cmAuthor id="6" name="Benoit,KR" initials="B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AC7"/>
    <a:srgbClr val="DAF7FF"/>
    <a:srgbClr val="BCE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9481"/>
    <p:restoredTop sz="94694"/>
  </p:normalViewPr>
  <p:slideViewPr>
    <p:cSldViewPr snapToGrid="0" snapToObjects="1">
      <p:cViewPr>
        <p:scale>
          <a:sx n="196" d="100"/>
          <a:sy n="196" d="100"/>
        </p:scale>
        <p:origin x="-4616" y="-7896"/>
      </p:cViewPr>
      <p:guideLst/>
    </p:cSldViewPr>
  </p:slideViewPr>
  <p:notesTextViewPr>
    <p:cViewPr>
      <p:scale>
        <a:sx n="300" d="100"/>
        <a:sy n="3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 noRot="1" noChangeAspect="1"/>
          </p:cNvSpPr>
          <p:nvPr>
            <p:ph type="sldImg"/>
          </p:nvPr>
        </p:nvSpPr>
        <p:spPr>
          <a:xfrm>
            <a:off x="1209675" y="685800"/>
            <a:ext cx="443865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162">
      <a:lnSpc>
        <a:spcPct val="125000"/>
      </a:lnSpc>
      <a:defRPr sz="2600">
        <a:latin typeface="Avenir Book"/>
        <a:ea typeface="Avenir Book"/>
        <a:cs typeface="Avenir Book"/>
        <a:sym typeface="Avenir Book"/>
      </a:defRPr>
    </a:lvl1pPr>
    <a:lvl2pPr indent="228580" defTabSz="457162">
      <a:lnSpc>
        <a:spcPct val="125000"/>
      </a:lnSpc>
      <a:defRPr sz="2600">
        <a:latin typeface="Avenir Book"/>
        <a:ea typeface="Avenir Book"/>
        <a:cs typeface="Avenir Book"/>
        <a:sym typeface="Avenir Book"/>
      </a:defRPr>
    </a:lvl2pPr>
    <a:lvl3pPr indent="457162" defTabSz="457162">
      <a:lnSpc>
        <a:spcPct val="125000"/>
      </a:lnSpc>
      <a:defRPr sz="2600">
        <a:latin typeface="Avenir Book"/>
        <a:ea typeface="Avenir Book"/>
        <a:cs typeface="Avenir Book"/>
        <a:sym typeface="Avenir Book"/>
      </a:defRPr>
    </a:lvl3pPr>
    <a:lvl4pPr indent="685743" defTabSz="457162">
      <a:lnSpc>
        <a:spcPct val="125000"/>
      </a:lnSpc>
      <a:defRPr sz="2600">
        <a:latin typeface="Avenir Book"/>
        <a:ea typeface="Avenir Book"/>
        <a:cs typeface="Avenir Book"/>
        <a:sym typeface="Avenir Book"/>
      </a:defRPr>
    </a:lvl4pPr>
    <a:lvl5pPr indent="914323" defTabSz="457162">
      <a:lnSpc>
        <a:spcPct val="125000"/>
      </a:lnSpc>
      <a:defRPr sz="2600">
        <a:latin typeface="Avenir Book"/>
        <a:ea typeface="Avenir Book"/>
        <a:cs typeface="Avenir Book"/>
        <a:sym typeface="Avenir Book"/>
      </a:defRPr>
    </a:lvl5pPr>
    <a:lvl6pPr indent="1142905" defTabSz="457162">
      <a:lnSpc>
        <a:spcPct val="125000"/>
      </a:lnSpc>
      <a:defRPr sz="2600">
        <a:latin typeface="Avenir Book"/>
        <a:ea typeface="Avenir Book"/>
        <a:cs typeface="Avenir Book"/>
        <a:sym typeface="Avenir Book"/>
      </a:defRPr>
    </a:lvl6pPr>
    <a:lvl7pPr indent="1371486" defTabSz="457162">
      <a:lnSpc>
        <a:spcPct val="125000"/>
      </a:lnSpc>
      <a:defRPr sz="2600">
        <a:latin typeface="Avenir Book"/>
        <a:ea typeface="Avenir Book"/>
        <a:cs typeface="Avenir Book"/>
        <a:sym typeface="Avenir Book"/>
      </a:defRPr>
    </a:lvl7pPr>
    <a:lvl8pPr indent="1600066" defTabSz="457162">
      <a:lnSpc>
        <a:spcPct val="125000"/>
      </a:lnSpc>
      <a:defRPr sz="2600">
        <a:latin typeface="Avenir Book"/>
        <a:ea typeface="Avenir Book"/>
        <a:cs typeface="Avenir Book"/>
        <a:sym typeface="Avenir Book"/>
      </a:defRPr>
    </a:lvl8pPr>
    <a:lvl9pPr indent="1828648" defTabSz="457162">
      <a:lnSpc>
        <a:spcPct val="125000"/>
      </a:lnSpc>
      <a:defRPr sz="2600">
        <a:latin typeface="Avenir Book"/>
        <a:ea typeface="Avenir Book"/>
        <a:cs typeface="Avenir Book"/>
        <a:sym typeface="Avenir Book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09675" y="685800"/>
            <a:ext cx="443865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541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421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1364257" y="1918643"/>
            <a:ext cx="11241487" cy="354707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800"/>
              <a:t>Title Text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1364257" y="5561212"/>
            <a:ext cx="11241487" cy="121419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400"/>
            </a:lvl1pPr>
            <a:lvl2pPr marL="0" indent="228600" algn="ctr">
              <a:spcBef>
                <a:spcPts val="0"/>
              </a:spcBef>
              <a:buSzTx/>
              <a:buNone/>
              <a:defRPr sz="3400"/>
            </a:lvl2pPr>
            <a:lvl3pPr marL="0" indent="457200" algn="ctr">
              <a:spcBef>
                <a:spcPts val="0"/>
              </a:spcBef>
              <a:buSzTx/>
              <a:buNone/>
              <a:defRPr sz="3400"/>
            </a:lvl3pPr>
            <a:lvl4pPr marL="0" indent="685800" algn="ctr">
              <a:spcBef>
                <a:spcPts val="0"/>
              </a:spcBef>
              <a:buSzTx/>
              <a:buNone/>
              <a:defRPr sz="3400"/>
            </a:lvl4pPr>
            <a:lvl5pPr marL="0" indent="914400" algn="ctr">
              <a:spcBef>
                <a:spcPts val="0"/>
              </a:spcBef>
              <a:buSzTx/>
              <a:buNone/>
              <a:defRPr sz="3400"/>
            </a:lvl5pPr>
          </a:lstStyle>
          <a:p>
            <a:pPr lvl="0">
              <a:defRPr sz="1800"/>
            </a:pPr>
            <a:r>
              <a:rPr sz="3400"/>
              <a:t>Body Level One</a:t>
            </a:r>
          </a:p>
          <a:p>
            <a:pPr lvl="1">
              <a:defRPr sz="1800"/>
            </a:pPr>
            <a:r>
              <a:rPr sz="3400"/>
              <a:t>Body Level Two</a:t>
            </a:r>
          </a:p>
          <a:p>
            <a:pPr lvl="2">
              <a:defRPr sz="1800"/>
            </a:pPr>
            <a:r>
              <a:rPr sz="3400"/>
              <a:t>Body Level Three</a:t>
            </a:r>
          </a:p>
          <a:p>
            <a:pPr lvl="3">
              <a:defRPr sz="1800"/>
            </a:pPr>
            <a:r>
              <a:rPr sz="3400"/>
              <a:t>Body Level Four</a:t>
            </a:r>
          </a:p>
          <a:p>
            <a:pPr lvl="4">
              <a:defRPr sz="1800"/>
            </a:pPr>
            <a:r>
              <a:rPr sz="34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>
            <a:spLocks noGrp="1"/>
          </p:cNvSpPr>
          <p:nvPr>
            <p:ph type="title"/>
          </p:nvPr>
        </p:nvSpPr>
        <p:spPr>
          <a:xfrm>
            <a:off x="1364257" y="7375674"/>
            <a:ext cx="11241487" cy="1527969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800"/>
              <a:t>Title Text</a:t>
            </a:r>
          </a:p>
        </p:txBody>
      </p:sp>
      <p:sp>
        <p:nvSpPr>
          <p:cNvPr id="9" name="Shape 9"/>
          <p:cNvSpPr>
            <a:spLocks noGrp="1"/>
          </p:cNvSpPr>
          <p:nvPr>
            <p:ph type="body" idx="1"/>
          </p:nvPr>
        </p:nvSpPr>
        <p:spPr>
          <a:xfrm>
            <a:off x="1364257" y="8958213"/>
            <a:ext cx="11241487" cy="121419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400"/>
            </a:lvl1pPr>
            <a:lvl2pPr marL="0" indent="228600" algn="ctr">
              <a:spcBef>
                <a:spcPts val="0"/>
              </a:spcBef>
              <a:buSzTx/>
              <a:buNone/>
              <a:defRPr sz="3400"/>
            </a:lvl2pPr>
            <a:lvl3pPr marL="0" indent="457200" algn="ctr">
              <a:spcBef>
                <a:spcPts val="0"/>
              </a:spcBef>
              <a:buSzTx/>
              <a:buNone/>
              <a:defRPr sz="3400"/>
            </a:lvl3pPr>
            <a:lvl4pPr marL="0" indent="685800" algn="ctr">
              <a:spcBef>
                <a:spcPts val="0"/>
              </a:spcBef>
              <a:buSzTx/>
              <a:buNone/>
              <a:defRPr sz="3400"/>
            </a:lvl4pPr>
            <a:lvl5pPr marL="0" indent="914400" algn="ctr">
              <a:spcBef>
                <a:spcPts val="0"/>
              </a:spcBef>
              <a:buSzTx/>
              <a:buNone/>
              <a:defRPr sz="3400"/>
            </a:lvl5pPr>
          </a:lstStyle>
          <a:p>
            <a:pPr lvl="0">
              <a:defRPr sz="1800"/>
            </a:pPr>
            <a:r>
              <a:rPr sz="3400"/>
              <a:t>Body Level One</a:t>
            </a:r>
          </a:p>
          <a:p>
            <a:pPr lvl="1">
              <a:defRPr sz="1800"/>
            </a:pPr>
            <a:r>
              <a:rPr sz="3400"/>
              <a:t>Body Level Two</a:t>
            </a:r>
          </a:p>
          <a:p>
            <a:pPr lvl="2">
              <a:defRPr sz="1800"/>
            </a:pPr>
            <a:r>
              <a:rPr sz="3400"/>
              <a:t>Body Level Three</a:t>
            </a:r>
          </a:p>
          <a:p>
            <a:pPr lvl="3">
              <a:defRPr sz="1800"/>
            </a:pPr>
            <a:r>
              <a:rPr sz="3400"/>
              <a:t>Body Level Four</a:t>
            </a:r>
          </a:p>
          <a:p>
            <a:pPr lvl="4">
              <a:defRPr sz="1800"/>
            </a:pPr>
            <a:r>
              <a:rPr sz="34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364257" y="3623964"/>
            <a:ext cx="11241487" cy="3547072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800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1023194" y="840879"/>
            <a:ext cx="5729884" cy="4283772"/>
          </a:xfrm>
          <a:prstGeom prst="rect">
            <a:avLst/>
          </a:prstGeom>
        </p:spPr>
        <p:txBody>
          <a:bodyPr anchor="b"/>
          <a:lstStyle>
            <a:lvl1pPr>
              <a:defRPr sz="6600"/>
            </a:lvl1pPr>
          </a:lstStyle>
          <a:p>
            <a:pPr lvl="0">
              <a:defRPr sz="1800"/>
            </a:pPr>
            <a:r>
              <a:rPr sz="6600"/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1023194" y="5274716"/>
            <a:ext cx="5729884" cy="4406554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400"/>
            </a:lvl1pPr>
            <a:lvl2pPr marL="0" indent="228600" algn="ctr">
              <a:spcBef>
                <a:spcPts val="0"/>
              </a:spcBef>
              <a:buSzTx/>
              <a:buNone/>
              <a:defRPr sz="3400"/>
            </a:lvl2pPr>
            <a:lvl3pPr marL="0" indent="457200" algn="ctr">
              <a:spcBef>
                <a:spcPts val="0"/>
              </a:spcBef>
              <a:buSzTx/>
              <a:buNone/>
              <a:defRPr sz="3400"/>
            </a:lvl3pPr>
            <a:lvl4pPr marL="0" indent="685800" algn="ctr">
              <a:spcBef>
                <a:spcPts val="0"/>
              </a:spcBef>
              <a:buSzTx/>
              <a:buNone/>
              <a:defRPr sz="3400"/>
            </a:lvl4pPr>
            <a:lvl5pPr marL="0" indent="914400" algn="ctr">
              <a:spcBef>
                <a:spcPts val="0"/>
              </a:spcBef>
              <a:buSzTx/>
              <a:buNone/>
              <a:defRPr sz="3400"/>
            </a:lvl5pPr>
          </a:lstStyle>
          <a:p>
            <a:pPr lvl="0">
              <a:defRPr sz="1800"/>
            </a:pPr>
            <a:r>
              <a:rPr sz="3400"/>
              <a:t>Body Level One</a:t>
            </a:r>
          </a:p>
          <a:p>
            <a:pPr lvl="1">
              <a:defRPr sz="1800"/>
            </a:pPr>
            <a:r>
              <a:rPr sz="3400"/>
              <a:t>Body Level Two</a:t>
            </a:r>
          </a:p>
          <a:p>
            <a:pPr lvl="2">
              <a:defRPr sz="1800"/>
            </a:pPr>
            <a:r>
              <a:rPr sz="3400"/>
              <a:t>Body Level Three</a:t>
            </a:r>
          </a:p>
          <a:p>
            <a:pPr lvl="3">
              <a:defRPr sz="1800"/>
            </a:pPr>
            <a:r>
              <a:rPr sz="3400"/>
              <a:t>Body Level Four</a:t>
            </a:r>
          </a:p>
          <a:p>
            <a:pPr lvl="4">
              <a:defRPr sz="1800"/>
            </a:pPr>
            <a:r>
              <a:rPr sz="34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800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800"/>
              <a:t>Title Text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800"/>
              <a:t>Body Level One</a:t>
            </a:r>
          </a:p>
          <a:p>
            <a:pPr lvl="1">
              <a:defRPr sz="1800"/>
            </a:pPr>
            <a:r>
              <a:rPr sz="3800"/>
              <a:t>Body Level Two</a:t>
            </a:r>
          </a:p>
          <a:p>
            <a:pPr lvl="2">
              <a:defRPr sz="1800"/>
            </a:pPr>
            <a:r>
              <a:rPr sz="3800"/>
              <a:t>Body Level Three</a:t>
            </a:r>
          </a:p>
          <a:p>
            <a:pPr lvl="3">
              <a:defRPr sz="1800"/>
            </a:pPr>
            <a:r>
              <a:rPr sz="3800"/>
              <a:t>Body Level Four</a:t>
            </a:r>
          </a:p>
          <a:p>
            <a:pPr lvl="4">
              <a:defRPr sz="1800"/>
            </a:pPr>
            <a:r>
              <a:rPr sz="38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800"/>
              <a:t>Title 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idx="1"/>
          </p:nvPr>
        </p:nvSpPr>
        <p:spPr>
          <a:xfrm>
            <a:off x="1023194" y="2955478"/>
            <a:ext cx="5729884" cy="6753077"/>
          </a:xfrm>
          <a:prstGeom prst="rect">
            <a:avLst/>
          </a:prstGeom>
        </p:spPr>
        <p:txBody>
          <a:bodyPr/>
          <a:lstStyle>
            <a:lvl1pPr marL="367392" indent="-367392">
              <a:spcBef>
                <a:spcPts val="3200"/>
              </a:spcBef>
              <a:defRPr sz="3000"/>
            </a:lvl1pPr>
            <a:lvl2pPr marL="710292" indent="-367392">
              <a:spcBef>
                <a:spcPts val="3200"/>
              </a:spcBef>
              <a:defRPr sz="3000"/>
            </a:lvl2pPr>
            <a:lvl3pPr marL="1053192" indent="-367392">
              <a:spcBef>
                <a:spcPts val="3200"/>
              </a:spcBef>
              <a:defRPr sz="3000"/>
            </a:lvl3pPr>
            <a:lvl4pPr marL="1396092" indent="-367392">
              <a:spcBef>
                <a:spcPts val="3200"/>
              </a:spcBef>
              <a:defRPr sz="3000"/>
            </a:lvl4pPr>
            <a:lvl5pPr marL="1738992" indent="-367392">
              <a:spcBef>
                <a:spcPts val="3200"/>
              </a:spcBef>
              <a:defRPr sz="3000"/>
            </a:lvl5pPr>
          </a:lstStyle>
          <a:p>
            <a:pPr lvl="0">
              <a:defRPr sz="1800"/>
            </a:pPr>
            <a:r>
              <a:rPr sz="3000"/>
              <a:t>Body Level One</a:t>
            </a:r>
          </a:p>
          <a:p>
            <a:pPr lvl="1">
              <a:defRPr sz="1800"/>
            </a:pPr>
            <a:r>
              <a:rPr sz="3000"/>
              <a:t>Body Level Two</a:t>
            </a:r>
          </a:p>
          <a:p>
            <a:pPr lvl="2">
              <a:defRPr sz="1800"/>
            </a:pPr>
            <a:r>
              <a:rPr sz="3000"/>
              <a:t>Body Level Three</a:t>
            </a:r>
          </a:p>
          <a:p>
            <a:pPr lvl="3">
              <a:defRPr sz="1800"/>
            </a:pPr>
            <a:r>
              <a:rPr sz="3000"/>
              <a:t>Body Level Four</a:t>
            </a:r>
          </a:p>
          <a:p>
            <a:pPr lvl="4">
              <a:defRPr sz="1800"/>
            </a:pPr>
            <a:r>
              <a:rPr sz="30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body" idx="1"/>
          </p:nvPr>
        </p:nvSpPr>
        <p:spPr>
          <a:xfrm>
            <a:off x="1023193" y="1523009"/>
            <a:ext cx="11923614" cy="7748986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800"/>
              <a:t>Body Level One</a:t>
            </a:r>
          </a:p>
          <a:p>
            <a:pPr lvl="1">
              <a:defRPr sz="1800"/>
            </a:pPr>
            <a:r>
              <a:rPr sz="3800"/>
              <a:t>Body Level Two</a:t>
            </a:r>
          </a:p>
          <a:p>
            <a:pPr lvl="2">
              <a:defRPr sz="1800"/>
            </a:pPr>
            <a:r>
              <a:rPr sz="3800"/>
              <a:t>Body Level Three</a:t>
            </a:r>
          </a:p>
          <a:p>
            <a:pPr lvl="3">
              <a:defRPr sz="1800"/>
            </a:pPr>
            <a:r>
              <a:rPr sz="3800"/>
              <a:t>Body Level Four</a:t>
            </a:r>
          </a:p>
          <a:p>
            <a:pPr lvl="4">
              <a:defRPr sz="1800"/>
            </a:pPr>
            <a:r>
              <a:rPr sz="38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023193" y="636242"/>
            <a:ext cx="11923614" cy="2319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8800"/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1023193" y="2955478"/>
            <a:ext cx="11923614" cy="67530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3800"/>
              <a:t>Body Level One</a:t>
            </a:r>
          </a:p>
          <a:p>
            <a:pPr lvl="1">
              <a:defRPr sz="1800"/>
            </a:pPr>
            <a:r>
              <a:rPr sz="3800"/>
              <a:t>Body Level Two</a:t>
            </a:r>
          </a:p>
          <a:p>
            <a:pPr lvl="2">
              <a:defRPr sz="1800"/>
            </a:pPr>
            <a:r>
              <a:rPr sz="3800"/>
              <a:t>Body Level Three</a:t>
            </a:r>
          </a:p>
          <a:p>
            <a:pPr lvl="3">
              <a:defRPr sz="1800"/>
            </a:pPr>
            <a:r>
              <a:rPr sz="3800"/>
              <a:t>Body Level Four</a:t>
            </a:r>
          </a:p>
          <a:p>
            <a:pPr lvl="4">
              <a:defRPr sz="1800"/>
            </a:pPr>
            <a:r>
              <a:rPr sz="3800"/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algn="ctr" defTabSz="584200">
        <a:defRPr sz="8800">
          <a:latin typeface="+mn-lt"/>
          <a:ea typeface="+mn-ea"/>
          <a:cs typeface="+mn-cs"/>
          <a:sym typeface="Helvetica Light"/>
        </a:defRPr>
      </a:lvl1pPr>
      <a:lvl2pPr indent="228600" algn="ctr" defTabSz="584200">
        <a:defRPr sz="8800">
          <a:latin typeface="+mn-lt"/>
          <a:ea typeface="+mn-ea"/>
          <a:cs typeface="+mn-cs"/>
          <a:sym typeface="Helvetica Light"/>
        </a:defRPr>
      </a:lvl2pPr>
      <a:lvl3pPr indent="457200" algn="ctr" defTabSz="584200">
        <a:defRPr sz="8800">
          <a:latin typeface="+mn-lt"/>
          <a:ea typeface="+mn-ea"/>
          <a:cs typeface="+mn-cs"/>
          <a:sym typeface="Helvetica Light"/>
        </a:defRPr>
      </a:lvl3pPr>
      <a:lvl4pPr indent="685800" algn="ctr" defTabSz="584200">
        <a:defRPr sz="8800">
          <a:latin typeface="+mn-lt"/>
          <a:ea typeface="+mn-ea"/>
          <a:cs typeface="+mn-cs"/>
          <a:sym typeface="Helvetica Light"/>
        </a:defRPr>
      </a:lvl4pPr>
      <a:lvl5pPr indent="914400" algn="ctr" defTabSz="584200">
        <a:defRPr sz="8800">
          <a:latin typeface="+mn-lt"/>
          <a:ea typeface="+mn-ea"/>
          <a:cs typeface="+mn-cs"/>
          <a:sym typeface="Helvetica Light"/>
        </a:defRPr>
      </a:lvl5pPr>
      <a:lvl6pPr indent="1143000" algn="ctr" defTabSz="584200">
        <a:defRPr sz="8800">
          <a:latin typeface="+mn-lt"/>
          <a:ea typeface="+mn-ea"/>
          <a:cs typeface="+mn-cs"/>
          <a:sym typeface="Helvetica Light"/>
        </a:defRPr>
      </a:lvl6pPr>
      <a:lvl7pPr indent="1371600" algn="ctr" defTabSz="584200">
        <a:defRPr sz="8800">
          <a:latin typeface="+mn-lt"/>
          <a:ea typeface="+mn-ea"/>
          <a:cs typeface="+mn-cs"/>
          <a:sym typeface="Helvetica Light"/>
        </a:defRPr>
      </a:lvl7pPr>
      <a:lvl8pPr indent="1600200" algn="ctr" defTabSz="584200">
        <a:defRPr sz="8800">
          <a:latin typeface="+mn-lt"/>
          <a:ea typeface="+mn-ea"/>
          <a:cs typeface="+mn-cs"/>
          <a:sym typeface="Helvetica Light"/>
        </a:defRPr>
      </a:lvl8pPr>
      <a:lvl9pPr indent="1828800" algn="ctr" defTabSz="584200">
        <a:defRPr sz="8800">
          <a:latin typeface="+mn-lt"/>
          <a:ea typeface="+mn-ea"/>
          <a:cs typeface="+mn-cs"/>
          <a:sym typeface="Helvetica Light"/>
        </a:defRPr>
      </a:lvl9pPr>
    </p:titleStyle>
    <p:bodyStyle>
      <a:lvl1pPr marL="469194" indent="-469194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1pPr>
      <a:lvl2pPr marL="913694" indent="-469194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2pPr>
      <a:lvl3pPr marL="1358194" indent="-469194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3pPr>
      <a:lvl4pPr marL="1802694" indent="-469194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4pPr>
      <a:lvl5pPr marL="2247194" indent="-469194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5pPr>
      <a:lvl6pPr marL="2691694" indent="-469194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6pPr>
      <a:lvl7pPr marL="3136194" indent="-469194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7pPr>
      <a:lvl8pPr marL="3580694" indent="-469194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8pPr>
      <a:lvl9pPr marL="4025194" indent="-469194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234138" y="1137421"/>
            <a:ext cx="3531950" cy="2724140"/>
          </a:xfrm>
          <a:prstGeom prst="rect">
            <a:avLst/>
          </a:prstGeom>
          <a:solidFill>
            <a:srgbClr val="DAF7FF"/>
          </a:solidFill>
          <a:ln w="762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no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831787" y="1133215"/>
            <a:ext cx="3052773" cy="2728346"/>
          </a:xfrm>
          <a:prstGeom prst="rect">
            <a:avLst/>
          </a:prstGeom>
          <a:solidFill>
            <a:srgbClr val="DAF7FF"/>
          </a:solidFill>
          <a:ln w="762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no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62622" y="4216507"/>
            <a:ext cx="6588000" cy="5789348"/>
          </a:xfrm>
          <a:prstGeom prst="rect">
            <a:avLst/>
          </a:prstGeom>
          <a:noFill/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no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35" name="Shape 35"/>
          <p:cNvSpPr/>
          <p:nvPr/>
        </p:nvSpPr>
        <p:spPr>
          <a:xfrm>
            <a:off x="288983" y="1528327"/>
            <a:ext cx="3503467" cy="22570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/>
          <a:p>
            <a:pPr marL="171450" indent="-171450" algn="l">
              <a:buFont typeface="Arial" charset="0"/>
              <a:buChar char="•"/>
            </a:pPr>
            <a:r>
              <a:rPr lang="en-US" sz="1400" b="1" dirty="0">
                <a:latin typeface="Source Sans Pro" charset="0"/>
                <a:ea typeface="Source Sans Pro" charset="0"/>
                <a:cs typeface="Source Sans Pro" charset="0"/>
              </a:rPr>
              <a:t>corpus_*</a:t>
            </a:r>
            <a:r>
              <a:rPr lang="en-US" sz="1400" dirty="0">
                <a:latin typeface="Source Sans Pro" charset="0"/>
                <a:ea typeface="Source Sans Pro" charset="0"/>
                <a:cs typeface="Source Sans Pro" charset="0"/>
              </a:rPr>
              <a:t> manage text collections/metadata</a:t>
            </a:r>
          </a:p>
          <a:p>
            <a:pPr marL="171450" indent="-171450" algn="l">
              <a:buFont typeface="Arial" charset="0"/>
              <a:buChar char="•"/>
            </a:pPr>
            <a:r>
              <a:rPr lang="en-US" sz="1400" b="1" dirty="0">
                <a:latin typeface="Source Sans Pro" charset="0"/>
                <a:ea typeface="Source Sans Pro" charset="0"/>
                <a:cs typeface="Source Sans Pro" charset="0"/>
              </a:rPr>
              <a:t>tokens_*</a:t>
            </a:r>
            <a:r>
              <a:rPr lang="en-US" sz="1400" dirty="0">
                <a:latin typeface="Source Sans Pro" charset="0"/>
                <a:ea typeface="Source Sans Pro" charset="0"/>
                <a:cs typeface="Source Sans Pro" charset="0"/>
              </a:rPr>
              <a:t> create/modify tokenized texts</a:t>
            </a:r>
          </a:p>
          <a:p>
            <a:pPr marL="171450" indent="-171450" algn="l">
              <a:buFont typeface="Arial" charset="0"/>
              <a:buChar char="•"/>
            </a:pPr>
            <a:r>
              <a:rPr lang="en-US" sz="1400" b="1" dirty="0" err="1">
                <a:latin typeface="Source Sans Pro" charset="0"/>
                <a:ea typeface="Source Sans Pro" charset="0"/>
                <a:cs typeface="Source Sans Pro" charset="0"/>
              </a:rPr>
              <a:t>dfm</a:t>
            </a:r>
            <a:r>
              <a:rPr lang="en-US" sz="1400" b="1" dirty="0">
                <a:latin typeface="Source Sans Pro" charset="0"/>
                <a:ea typeface="Source Sans Pro" charset="0"/>
                <a:cs typeface="Source Sans Pro" charset="0"/>
              </a:rPr>
              <a:t>_*</a:t>
            </a:r>
            <a:r>
              <a:rPr lang="en-US" sz="1400" dirty="0">
                <a:latin typeface="Source Sans Pro" charset="0"/>
                <a:ea typeface="Source Sans Pro" charset="0"/>
                <a:cs typeface="Source Sans Pro" charset="0"/>
              </a:rPr>
              <a:t> create/modify doc-feature matrices</a:t>
            </a:r>
          </a:p>
          <a:p>
            <a:pPr marL="171450" indent="-171450" algn="l">
              <a:buFont typeface="Arial" charset="0"/>
              <a:buChar char="•"/>
            </a:pPr>
            <a:r>
              <a:rPr lang="en-US" sz="1400" b="1" dirty="0" err="1">
                <a:latin typeface="Source Sans Pro" charset="0"/>
                <a:ea typeface="Source Sans Pro" charset="0"/>
                <a:cs typeface="Source Sans Pro" charset="0"/>
              </a:rPr>
              <a:t>fcm</a:t>
            </a:r>
            <a:r>
              <a:rPr lang="en-US" sz="1400" b="1" dirty="0">
                <a:latin typeface="Source Sans Pro" charset="0"/>
                <a:ea typeface="Source Sans Pro" charset="0"/>
                <a:cs typeface="Source Sans Pro" charset="0"/>
              </a:rPr>
              <a:t>_</a:t>
            </a:r>
            <a:r>
              <a:rPr lang="en-US" sz="1400" dirty="0">
                <a:latin typeface="Source Sans Pro" charset="0"/>
                <a:ea typeface="Source Sans Pro" charset="0"/>
                <a:cs typeface="Source Sans Pro" charset="0"/>
              </a:rPr>
              <a:t>* work with co-occurrence matrices</a:t>
            </a:r>
          </a:p>
          <a:p>
            <a:pPr marL="171450" indent="-171450" algn="l">
              <a:buFont typeface="Arial" charset="0"/>
              <a:buChar char="•"/>
            </a:pPr>
            <a:r>
              <a:rPr lang="en-US" sz="1400" b="1" dirty="0" err="1">
                <a:latin typeface="Source Sans Pro" charset="0"/>
                <a:ea typeface="Source Sans Pro" charset="0"/>
                <a:cs typeface="Source Sans Pro" charset="0"/>
              </a:rPr>
              <a:t>textstat</a:t>
            </a:r>
            <a:r>
              <a:rPr lang="en-US" sz="1400" b="1" dirty="0">
                <a:latin typeface="Source Sans Pro" charset="0"/>
                <a:ea typeface="Source Sans Pro" charset="0"/>
                <a:cs typeface="Source Sans Pro" charset="0"/>
              </a:rPr>
              <a:t>_*</a:t>
            </a:r>
            <a:r>
              <a:rPr lang="en-US" sz="1400" dirty="0">
                <a:latin typeface="Source Sans Pro" charset="0"/>
                <a:ea typeface="Source Sans Pro" charset="0"/>
                <a:cs typeface="Source Sans Pro" charset="0"/>
              </a:rPr>
              <a:t> calculate text-based statistics</a:t>
            </a:r>
            <a:endParaRPr lang="en-US" sz="1400" b="1" dirty="0">
              <a:latin typeface="Source Sans Pro" charset="0"/>
              <a:ea typeface="Source Sans Pro" charset="0"/>
              <a:cs typeface="Source Sans Pro" charset="0"/>
            </a:endParaRPr>
          </a:p>
          <a:p>
            <a:pPr marL="171450" indent="-171450" algn="l">
              <a:buFont typeface="Arial" charset="0"/>
              <a:buChar char="•"/>
            </a:pPr>
            <a:r>
              <a:rPr lang="en-US" sz="1400" b="1" dirty="0" err="1">
                <a:latin typeface="Source Sans Pro" charset="0"/>
                <a:ea typeface="Source Sans Pro" charset="0"/>
                <a:cs typeface="Source Sans Pro" charset="0"/>
              </a:rPr>
              <a:t>textmodel</a:t>
            </a:r>
            <a:r>
              <a:rPr lang="en-US" sz="1400" b="1" dirty="0">
                <a:latin typeface="Source Sans Pro" charset="0"/>
                <a:ea typeface="Source Sans Pro" charset="0"/>
                <a:cs typeface="Source Sans Pro" charset="0"/>
              </a:rPr>
              <a:t>_</a:t>
            </a:r>
            <a:r>
              <a:rPr lang="en-US" sz="1400" dirty="0">
                <a:latin typeface="Source Sans Pro" charset="0"/>
                <a:ea typeface="Source Sans Pro" charset="0"/>
                <a:cs typeface="Source Sans Pro" charset="0"/>
              </a:rPr>
              <a:t>* fit (un-)supervised models</a:t>
            </a:r>
          </a:p>
          <a:p>
            <a:pPr marL="171450" indent="-171450" algn="l">
              <a:buFont typeface="Arial" charset="0"/>
              <a:buChar char="•"/>
            </a:pPr>
            <a:r>
              <a:rPr lang="en-US" sz="1400" b="1" dirty="0" err="1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textplot</a:t>
            </a:r>
            <a:r>
              <a:rPr lang="en-US" sz="1400" b="1" dirty="0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_</a:t>
            </a:r>
            <a:r>
              <a:rPr lang="en-US" sz="1400" dirty="0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*</a:t>
            </a:r>
            <a:r>
              <a:rPr lang="en-US" sz="1400" b="1" dirty="0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 </a:t>
            </a:r>
            <a:r>
              <a:rPr lang="en-US" sz="1400" dirty="0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create text-based visualizations</a:t>
            </a:r>
            <a:endParaRPr lang="en-US" sz="1400" b="1" dirty="0">
              <a:latin typeface="Source Sans Pro" charset="0"/>
              <a:ea typeface="Source Sans Pro" charset="0"/>
              <a:cs typeface="Source Sans Pro" charset="0"/>
              <a:sym typeface="Source Sans Pro Light"/>
            </a:endParaRPr>
          </a:p>
          <a:p>
            <a:pPr algn="l">
              <a:spcBef>
                <a:spcPts val="800"/>
              </a:spcBef>
            </a:pPr>
            <a:r>
              <a:rPr lang="en-US" sz="1400" b="1" dirty="0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Consistent grammar:</a:t>
            </a:r>
          </a:p>
          <a:p>
            <a:pPr marL="171450" indent="-171450" algn="l">
              <a:buFont typeface="Arial" charset="0"/>
              <a:buChar char="•"/>
            </a:pPr>
            <a:r>
              <a:rPr lang="en-US" sz="1400" b="1" i="1" dirty="0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object</a:t>
            </a:r>
            <a:r>
              <a:rPr lang="en-US" sz="1400" b="1" dirty="0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() </a:t>
            </a:r>
            <a:r>
              <a:rPr lang="en-US" sz="1400" dirty="0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constructor for the object type</a:t>
            </a:r>
          </a:p>
          <a:p>
            <a:pPr marL="171450" indent="-171450" algn="l">
              <a:buFont typeface="Arial" charset="0"/>
              <a:buChar char="•"/>
            </a:pPr>
            <a:r>
              <a:rPr lang="en-US" sz="1400" b="1" i="1" dirty="0" err="1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object</a:t>
            </a:r>
            <a:r>
              <a:rPr lang="en-US" sz="1400" b="1" dirty="0" err="1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_</a:t>
            </a:r>
            <a:r>
              <a:rPr lang="en-US" sz="1400" b="1" i="1" dirty="0" err="1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verb</a:t>
            </a:r>
            <a:r>
              <a:rPr lang="en-US" sz="1400" b="1" dirty="0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() </a:t>
            </a:r>
            <a:r>
              <a:rPr lang="en-US" sz="1400" dirty="0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inputs &amp; returns object type </a:t>
            </a:r>
          </a:p>
        </p:txBody>
      </p:sp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3559271" y="192638"/>
            <a:ext cx="3511910" cy="53684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5000" dirty="0">
                <a:latin typeface="Source Sans Pro" charset="0"/>
                <a:ea typeface="Source Sans Pro" charset="0"/>
                <a:cs typeface="Source Sans Pro" charset="0"/>
              </a:rPr>
              <a:t>Cheat Sheet</a:t>
            </a:r>
            <a:endParaRPr lang="en-US" sz="5000" dirty="0">
              <a:solidFill>
                <a:srgbClr val="53585F"/>
              </a:solidFill>
              <a:latin typeface="Source Sans Pro" charset="0"/>
              <a:ea typeface="Source Sans Pro" charset="0"/>
              <a:cs typeface="Source Sans Pro" charset="0"/>
              <a:sym typeface="Source Sans Pro Light"/>
            </a:endParaRPr>
          </a:p>
        </p:txBody>
      </p:sp>
      <p:sp>
        <p:nvSpPr>
          <p:cNvPr id="38" name="Shape 38"/>
          <p:cNvSpPr/>
          <p:nvPr/>
        </p:nvSpPr>
        <p:spPr>
          <a:xfrm>
            <a:off x="234138" y="973539"/>
            <a:ext cx="3531950" cy="465035"/>
          </a:xfrm>
          <a:prstGeom prst="roundRect">
            <a:avLst>
              <a:gd name="adj" fmla="val 20098"/>
            </a:avLst>
          </a:prstGeom>
          <a:solidFill>
            <a:srgbClr val="006AC7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/>
          <a:p>
            <a:pPr lvl="1" indent="0">
              <a:spcBef>
                <a:spcPts val="800"/>
              </a:spcBef>
              <a:defRPr sz="1800"/>
            </a:pPr>
            <a:r>
              <a:rPr lang="en-US" sz="240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General syntax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383" y="25461"/>
            <a:ext cx="3268239" cy="93600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303" name="Shape 35"/>
          <p:cNvSpPr/>
          <p:nvPr/>
        </p:nvSpPr>
        <p:spPr>
          <a:xfrm>
            <a:off x="520861" y="4437839"/>
            <a:ext cx="6216624" cy="54579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/>
          <a:p>
            <a:pPr algn="l"/>
            <a:r>
              <a:rPr lang="en-US" sz="1500" b="1" dirty="0">
                <a:latin typeface="Source Sans Pro" charset="0"/>
                <a:ea typeface="Source Sans Pro" charset="0"/>
                <a:cs typeface="Source Sans Pro" charset="0"/>
              </a:rPr>
              <a:t>Read texts (txt, pdf, csv, doc, </a:t>
            </a:r>
            <a:r>
              <a:rPr lang="en-US" sz="1500" b="1" dirty="0" err="1">
                <a:latin typeface="Source Sans Pro" charset="0"/>
                <a:ea typeface="Source Sans Pro" charset="0"/>
                <a:cs typeface="Source Sans Pro" charset="0"/>
              </a:rPr>
              <a:t>docx</a:t>
            </a:r>
            <a:r>
              <a:rPr lang="en-US" sz="1500" b="1" dirty="0">
                <a:latin typeface="Source Sans Pro" charset="0"/>
                <a:ea typeface="Source Sans Pro" charset="0"/>
                <a:cs typeface="Source Sans Pro" charset="0"/>
              </a:rPr>
              <a:t>, </a:t>
            </a:r>
            <a:r>
              <a:rPr lang="en-US" sz="1500" b="1" dirty="0" err="1">
                <a:latin typeface="Source Sans Pro" charset="0"/>
                <a:ea typeface="Source Sans Pro" charset="0"/>
                <a:cs typeface="Source Sans Pro" charset="0"/>
              </a:rPr>
              <a:t>json</a:t>
            </a:r>
            <a:r>
              <a:rPr lang="en-US" sz="1500" b="1" dirty="0">
                <a:latin typeface="Source Sans Pro" charset="0"/>
                <a:ea typeface="Source Sans Pro" charset="0"/>
                <a:cs typeface="Source Sans Pro" charset="0"/>
              </a:rPr>
              <a:t>, xml)</a:t>
            </a:r>
          </a:p>
          <a:p>
            <a:pPr algn="l"/>
            <a:r>
              <a:rPr lang="en-US" sz="1300" dirty="0" err="1">
                <a:latin typeface="Monaco" charset="0"/>
                <a:ea typeface="Monaco" charset="0"/>
                <a:cs typeface="Monaco" charset="0"/>
              </a:rPr>
              <a:t>my_texts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 &lt;- </a:t>
            </a:r>
            <a:r>
              <a:rPr lang="en-US" sz="1300" dirty="0" err="1">
                <a:latin typeface="Monaco" charset="0"/>
                <a:ea typeface="Monaco" charset="0"/>
                <a:cs typeface="Monaco" charset="0"/>
              </a:rPr>
              <a:t>readtext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::</a:t>
            </a:r>
            <a:r>
              <a:rPr lang="en-US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readtext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("~/link/to/path/*") 	</a:t>
            </a:r>
            <a:endParaRPr lang="en-US" sz="1500" i="1" dirty="0">
              <a:latin typeface="Source Sans Pro" charset="0"/>
              <a:ea typeface="Source Sans Pro" charset="0"/>
              <a:cs typeface="Source Sans Pro" charset="0"/>
            </a:endParaRPr>
          </a:p>
          <a:p>
            <a:pPr algn="l">
              <a:spcBef>
                <a:spcPts val="800"/>
              </a:spcBef>
            </a:pPr>
            <a:r>
              <a:rPr lang="en-US" sz="1500" b="1" dirty="0">
                <a:latin typeface="Source Sans Pro" charset="0"/>
                <a:ea typeface="Source Sans Pro" charset="0"/>
                <a:cs typeface="Source Sans Pro" charset="0"/>
              </a:rPr>
              <a:t>Construct a corpus from a character vector</a:t>
            </a:r>
          </a:p>
          <a:p>
            <a:pPr algn="l"/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x &lt;- </a:t>
            </a:r>
            <a:r>
              <a:rPr lang="en-US" sz="1300" dirty="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corpus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(data_char_ukimmig2010, </a:t>
            </a:r>
            <a:r>
              <a:rPr lang="en-US" sz="1300" dirty="0" err="1">
                <a:latin typeface="Monaco" charset="0"/>
                <a:ea typeface="Monaco" charset="0"/>
                <a:cs typeface="Monaco" charset="0"/>
              </a:rPr>
              <a:t>text_field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 = "text")</a:t>
            </a:r>
            <a:endParaRPr lang="en-US" sz="1300" i="1" dirty="0">
              <a:latin typeface="Source Sans Pro" charset="0"/>
              <a:ea typeface="Source Sans Pro" charset="0"/>
              <a:cs typeface="Source Sans Pro" charset="0"/>
            </a:endParaRPr>
          </a:p>
          <a:p>
            <a:pPr algn="l">
              <a:spcBef>
                <a:spcPts val="800"/>
              </a:spcBef>
            </a:pPr>
            <a:r>
              <a:rPr lang="en-US" sz="1500" b="1" dirty="0">
                <a:latin typeface="Source Sans Pro" charset="0"/>
                <a:ea typeface="Source Sans Pro" charset="0"/>
                <a:cs typeface="Source Sans Pro" charset="0"/>
              </a:rPr>
              <a:t>Explore a corpus</a:t>
            </a:r>
          </a:p>
          <a:p>
            <a:pPr algn="l"/>
            <a:r>
              <a:rPr lang="en-US" sz="1300" dirty="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summary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(</a:t>
            </a:r>
            <a:r>
              <a:rPr lang="en-US" sz="1300" dirty="0" err="1">
                <a:latin typeface="Monaco" charset="0"/>
                <a:ea typeface="Monaco" charset="0"/>
                <a:cs typeface="Monaco" charset="0"/>
              </a:rPr>
              <a:t>data_corpus_inaugural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, n = 2)</a:t>
            </a:r>
            <a:endParaRPr lang="en-US" sz="1300" b="1" dirty="0">
              <a:solidFill>
                <a:srgbClr val="006AC7"/>
              </a:solidFill>
              <a:latin typeface="Source Sans Pro" charset="0"/>
              <a:ea typeface="Source Sans Pro" charset="0"/>
              <a:cs typeface="Source Sans Pro" charset="0"/>
            </a:endParaRPr>
          </a:p>
          <a:p>
            <a:pPr algn="l"/>
            <a:r>
              <a:rPr lang="en-US" sz="900" dirty="0">
                <a:latin typeface="Monaco" charset="0"/>
                <a:ea typeface="Monaco" charset="0"/>
                <a:cs typeface="Monaco" charset="0"/>
              </a:rPr>
              <a:t>## Corpus consisting of 58 documents, showing 2 documents:</a:t>
            </a:r>
          </a:p>
          <a:p>
            <a:pPr algn="l"/>
            <a:r>
              <a:rPr lang="en-US" sz="900" dirty="0">
                <a:latin typeface="Monaco" charset="0"/>
                <a:ea typeface="Monaco" charset="0"/>
                <a:cs typeface="Monaco" charset="0"/>
              </a:rPr>
              <a:t>## </a:t>
            </a:r>
          </a:p>
          <a:p>
            <a:pPr algn="l"/>
            <a:r>
              <a:rPr lang="en-US" sz="900" dirty="0">
                <a:latin typeface="Monaco" charset="0"/>
                <a:ea typeface="Monaco" charset="0"/>
                <a:cs typeface="Monaco" charset="0"/>
              </a:rPr>
              <a:t>##             Text Types Tokens Sentences Year  President FirstName Party</a:t>
            </a:r>
          </a:p>
          <a:p>
            <a:pPr algn="l"/>
            <a:r>
              <a:rPr lang="en-US" sz="900" dirty="0">
                <a:latin typeface="Monaco" charset="0"/>
                <a:ea typeface="Monaco" charset="0"/>
                <a:cs typeface="Monaco" charset="0"/>
              </a:rPr>
              <a:t>##  1789-Washington   625   1537        23 1789 Washington    George  none</a:t>
            </a:r>
          </a:p>
          <a:p>
            <a:pPr algn="l"/>
            <a:r>
              <a:rPr lang="en-US" sz="900" dirty="0">
                <a:latin typeface="Monaco" charset="0"/>
                <a:ea typeface="Monaco" charset="0"/>
                <a:cs typeface="Monaco" charset="0"/>
              </a:rPr>
              <a:t>##  1793-Washington    96    147         4 1793 Washington    George  none</a:t>
            </a:r>
          </a:p>
          <a:p>
            <a:pPr algn="l">
              <a:spcBef>
                <a:spcPts val="800"/>
              </a:spcBef>
            </a:pPr>
            <a:r>
              <a:rPr lang="en-US" sz="1500" b="1" dirty="0">
                <a:latin typeface="Source Sans Pro" charset="0"/>
                <a:ea typeface="Source Sans Pro" charset="0"/>
                <a:cs typeface="Source Sans Pro" charset="0"/>
              </a:rPr>
              <a:t>Extract or add document-level variables</a:t>
            </a:r>
            <a:br>
              <a:rPr lang="en-US" sz="1500" b="1" dirty="0">
                <a:latin typeface="Source Sans Pro" charset="0"/>
                <a:ea typeface="Source Sans Pro" charset="0"/>
                <a:cs typeface="Source Sans Pro" charset="0"/>
              </a:rPr>
            </a:br>
            <a:r>
              <a:rPr lang="en-US" sz="13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party &lt;- </a:t>
            </a:r>
            <a:r>
              <a:rPr lang="en-US" sz="1300" dirty="0" err="1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data_corpus_inaugural$Party</a:t>
            </a:r>
            <a:br>
              <a:rPr lang="en-US" sz="1300" dirty="0">
                <a:latin typeface="Monaco" charset="0"/>
                <a:ea typeface="Monaco" charset="0"/>
                <a:cs typeface="Monaco" charset="0"/>
              </a:rPr>
            </a:br>
            <a:r>
              <a:rPr lang="en-US" sz="1300" dirty="0" err="1">
                <a:latin typeface="Monaco" charset="0"/>
                <a:ea typeface="Monaco" charset="0"/>
                <a:cs typeface="Monaco" charset="0"/>
              </a:rPr>
              <a:t>x$serial_number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 &lt;- </a:t>
            </a:r>
            <a:r>
              <a:rPr lang="en-US" sz="1300" dirty="0" err="1">
                <a:latin typeface="Monaco" charset="0"/>
                <a:ea typeface="Monaco" charset="0"/>
                <a:cs typeface="Monaco" charset="0"/>
              </a:rPr>
              <a:t>seq_len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(</a:t>
            </a:r>
            <a:r>
              <a:rPr lang="en-US" sz="1300" dirty="0" err="1">
                <a:latin typeface="Monaco" charset="0"/>
                <a:ea typeface="Monaco" charset="0"/>
                <a:cs typeface="Monaco" charset="0"/>
              </a:rPr>
              <a:t>ndoc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(x))</a:t>
            </a:r>
            <a:br>
              <a:rPr lang="en-US" sz="1300" dirty="0">
                <a:latin typeface="Monaco" charset="0"/>
                <a:ea typeface="Monaco" charset="0"/>
                <a:cs typeface="Monaco" charset="0"/>
              </a:rPr>
            </a:br>
            <a:r>
              <a:rPr lang="en-US" sz="1300" dirty="0" err="1">
                <a:latin typeface="Monaco" charset="0"/>
                <a:ea typeface="Monaco" charset="0"/>
                <a:cs typeface="Monaco" charset="0"/>
              </a:rPr>
              <a:t>docvars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(x, "</a:t>
            </a:r>
            <a:r>
              <a:rPr lang="en-US" sz="1300" dirty="0" err="1">
                <a:latin typeface="Monaco" charset="0"/>
                <a:ea typeface="Monaco" charset="0"/>
                <a:cs typeface="Monaco" charset="0"/>
              </a:rPr>
              <a:t>serial_number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") &lt;- </a:t>
            </a:r>
            <a:r>
              <a:rPr lang="en-US" sz="1300" dirty="0" err="1">
                <a:latin typeface="Monaco" charset="0"/>
                <a:ea typeface="Monaco" charset="0"/>
                <a:cs typeface="Monaco" charset="0"/>
              </a:rPr>
              <a:t>seq_len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(</a:t>
            </a:r>
            <a:r>
              <a:rPr lang="en-US" sz="1300" dirty="0" err="1">
                <a:latin typeface="Monaco" charset="0"/>
                <a:ea typeface="Monaco" charset="0"/>
                <a:cs typeface="Monaco" charset="0"/>
              </a:rPr>
              <a:t>ndoc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(x)) # alternative</a:t>
            </a:r>
            <a:endParaRPr lang="en-US" sz="1300" dirty="0">
              <a:solidFill>
                <a:srgbClr val="006AC7"/>
              </a:solidFill>
              <a:latin typeface="Monaco" charset="0"/>
              <a:ea typeface="Monaco" charset="0"/>
              <a:cs typeface="Monaco" charset="0"/>
            </a:endParaRPr>
          </a:p>
          <a:p>
            <a:pPr algn="l">
              <a:spcBef>
                <a:spcPts val="800"/>
              </a:spcBef>
            </a:pPr>
            <a:r>
              <a:rPr lang="en-US" sz="1500" b="1" dirty="0">
                <a:latin typeface="Source Sans Pro" charset="0"/>
                <a:ea typeface="Source Sans Pro" charset="0"/>
                <a:cs typeface="Source Sans Pro" charset="0"/>
              </a:rPr>
              <a:t>Bind or subset corpora</a:t>
            </a:r>
          </a:p>
          <a:p>
            <a:pPr algn="l"/>
            <a:r>
              <a:rPr lang="en-US" sz="1300" dirty="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corpus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(x[1:5]) + </a:t>
            </a:r>
            <a:r>
              <a:rPr lang="en-US" sz="1300" dirty="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corpus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(x[7:9])</a:t>
            </a:r>
          </a:p>
          <a:p>
            <a:pPr algn="l"/>
            <a:r>
              <a:rPr lang="en-US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corpus_subset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(x</a:t>
            </a:r>
            <a:r>
              <a:rPr lang="en-US" sz="1300" i="1" dirty="0"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Year &gt; 1990</a:t>
            </a:r>
            <a:r>
              <a:rPr lang="en-US" sz="1300" i="1" dirty="0">
                <a:latin typeface="Monaco" charset="0"/>
                <a:ea typeface="Monaco" charset="0"/>
                <a:cs typeface="Monaco" charset="0"/>
              </a:rPr>
              <a:t>)</a:t>
            </a:r>
            <a:endParaRPr lang="en-US" sz="1500" dirty="0">
              <a:latin typeface="Source Sans Pro" charset="0"/>
              <a:ea typeface="Source Sans Pro" charset="0"/>
              <a:cs typeface="Source Sans Pro" charset="0"/>
            </a:endParaRPr>
          </a:p>
          <a:p>
            <a:pPr algn="l">
              <a:spcBef>
                <a:spcPts val="800"/>
              </a:spcBef>
            </a:pPr>
            <a:r>
              <a:rPr lang="en-US" sz="1500" b="1" dirty="0">
                <a:latin typeface="Source Sans Pro" charset="0"/>
                <a:ea typeface="Source Sans Pro" charset="0"/>
                <a:cs typeface="Source Sans Pro" charset="0"/>
              </a:rPr>
              <a:t>Change units of a corpus</a:t>
            </a:r>
          </a:p>
          <a:p>
            <a:pPr algn="l"/>
            <a:r>
              <a:rPr lang="en-US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corpus_reshape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(x, to = "sentences")</a:t>
            </a:r>
          </a:p>
          <a:p>
            <a:pPr algn="l">
              <a:spcBef>
                <a:spcPts val="800"/>
              </a:spcBef>
            </a:pPr>
            <a:r>
              <a:rPr lang="en-US" sz="1500" b="1" dirty="0">
                <a:latin typeface="Source Sans Pro" charset="0"/>
                <a:ea typeface="Source Sans Pro" charset="0"/>
                <a:cs typeface="Source Sans Pro" charset="0"/>
              </a:rPr>
              <a:t>Segment texts on a pattern match</a:t>
            </a:r>
          </a:p>
          <a:p>
            <a:pPr algn="l"/>
            <a:r>
              <a:rPr lang="en-US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corpus_segment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(x, pattern, </a:t>
            </a:r>
            <a:r>
              <a:rPr lang="en-US" sz="1300" dirty="0" err="1">
                <a:latin typeface="Monaco" charset="0"/>
                <a:ea typeface="Monaco" charset="0"/>
                <a:cs typeface="Monaco" charset="0"/>
              </a:rPr>
              <a:t>valuetype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en-US" sz="1300" dirty="0" err="1">
                <a:latin typeface="Monaco" charset="0"/>
                <a:ea typeface="Monaco" charset="0"/>
                <a:cs typeface="Monaco" charset="0"/>
              </a:rPr>
              <a:t>extract_pattern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 = TRUE)</a:t>
            </a:r>
          </a:p>
          <a:p>
            <a:pPr algn="l">
              <a:spcBef>
                <a:spcPts val="800"/>
              </a:spcBef>
            </a:pPr>
            <a:r>
              <a:rPr lang="en-US" sz="1500" b="1" dirty="0">
                <a:latin typeface="Source Sans Pro" charset="0"/>
                <a:ea typeface="Source Sans Pro" charset="0"/>
                <a:cs typeface="Source Sans Pro" charset="0"/>
              </a:rPr>
              <a:t>Take a random sample of corpus texts</a:t>
            </a:r>
          </a:p>
          <a:p>
            <a:pPr algn="l"/>
            <a:r>
              <a:rPr lang="en-US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corpus_sample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(x, size = 10, replace = FALSE)</a:t>
            </a:r>
          </a:p>
        </p:txBody>
      </p:sp>
      <p:sp>
        <p:nvSpPr>
          <p:cNvPr id="302" name="Shape 38"/>
          <p:cNvSpPr/>
          <p:nvPr/>
        </p:nvSpPr>
        <p:spPr>
          <a:xfrm>
            <a:off x="229924" y="3914220"/>
            <a:ext cx="6658889" cy="486431"/>
          </a:xfrm>
          <a:prstGeom prst="roundRect">
            <a:avLst>
              <a:gd name="adj" fmla="val 20098"/>
            </a:avLst>
          </a:prstGeom>
          <a:solidFill>
            <a:srgbClr val="006AC7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/>
          <a:p>
            <a:pPr lvl="1" indent="0">
              <a:defRPr sz="1800"/>
            </a:pPr>
            <a:r>
              <a:rPr lang="en-US" sz="2400" dirty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Create a corpus from texts (</a:t>
            </a:r>
            <a:r>
              <a:rPr lang="en-US" sz="2000" dirty="0">
                <a:solidFill>
                  <a:srgbClr val="FFFFFF"/>
                </a:solidFill>
                <a:latin typeface="Monaco" charset="0"/>
                <a:ea typeface="Monaco" charset="0"/>
                <a:cs typeface="Monaco" charset="0"/>
                <a:sym typeface="Source Sans Pro"/>
              </a:rPr>
              <a:t>corpus_*</a:t>
            </a:r>
            <a:r>
              <a:rPr lang="en-US" sz="2400" dirty="0">
                <a:solidFill>
                  <a:srgbClr val="FFFFFF"/>
                </a:solidFill>
                <a:latin typeface="Source Sans Pro" charset="0"/>
                <a:ea typeface="Source Sans Pro" charset="0"/>
                <a:cs typeface="Source Sans Pro" charset="0"/>
                <a:sym typeface="Source Sans Pro"/>
              </a:rPr>
              <a:t>)</a:t>
            </a:r>
            <a:endParaRPr lang="en-US" sz="2400" dirty="0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43" name="Shape 35"/>
          <p:cNvSpPr/>
          <p:nvPr/>
        </p:nvSpPr>
        <p:spPr>
          <a:xfrm>
            <a:off x="7191914" y="6170222"/>
            <a:ext cx="6743492" cy="47807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/>
          <a:p>
            <a:pPr algn="l"/>
            <a:r>
              <a:rPr lang="en-GB" sz="1500" b="1" dirty="0">
                <a:latin typeface="Source Sans Pro" charset="0"/>
                <a:ea typeface="Source Sans Pro" charset="0"/>
                <a:cs typeface="Source Sans Pro" charset="0"/>
              </a:rPr>
              <a:t>Create a document-feature matrix (</a:t>
            </a:r>
            <a:r>
              <a:rPr lang="en-GB" sz="1500" b="1" dirty="0" err="1">
                <a:latin typeface="Source Sans Pro" charset="0"/>
                <a:ea typeface="Source Sans Pro" charset="0"/>
                <a:cs typeface="Source Sans Pro" charset="0"/>
              </a:rPr>
              <a:t>dfm</a:t>
            </a:r>
            <a:r>
              <a:rPr lang="en-GB" sz="1500" b="1" dirty="0">
                <a:latin typeface="Source Sans Pro" charset="0"/>
                <a:ea typeface="Source Sans Pro" charset="0"/>
                <a:cs typeface="Source Sans Pro" charset="0"/>
              </a:rPr>
              <a:t>) from a tokens object</a:t>
            </a:r>
          </a:p>
          <a:p>
            <a:pPr algn="l"/>
            <a:r>
              <a:rPr lang="en-GB" sz="1300" dirty="0" err="1">
                <a:latin typeface="Monaco" charset="0"/>
                <a:ea typeface="Monaco" charset="0"/>
                <a:cs typeface="Monaco" charset="0"/>
              </a:rPr>
              <a:t>dfmat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 &lt;- </a:t>
            </a:r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dfm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(</a:t>
            </a:r>
            <a:r>
              <a:rPr lang="en-GB" sz="1300" dirty="0" err="1">
                <a:latin typeface="Monaco" charset="0"/>
                <a:ea typeface="Monaco" charset="0"/>
                <a:cs typeface="Monaco" charset="0"/>
              </a:rPr>
              <a:t>toks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)</a:t>
            </a:r>
          </a:p>
          <a:p>
            <a:pPr algn="l">
              <a:spcBef>
                <a:spcPts val="800"/>
              </a:spcBef>
            </a:pPr>
            <a:r>
              <a:rPr lang="en-GB" sz="1500" b="1" dirty="0">
                <a:latin typeface="Source Sans Pro" charset="0"/>
                <a:ea typeface="Source Sans Pro" charset="0"/>
                <a:cs typeface="Source Sans Pro" charset="0"/>
              </a:rPr>
              <a:t>Select features</a:t>
            </a:r>
            <a:br>
              <a:rPr lang="en-GB" sz="1300" dirty="0">
                <a:solidFill>
                  <a:srgbClr val="006AC7"/>
                </a:solidFill>
                <a:latin typeface="Source Sans Pro" charset="0"/>
                <a:ea typeface="Source Sans Pro" charset="0"/>
                <a:cs typeface="Source Sans Pro" charset="0"/>
              </a:rPr>
            </a:br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dfm_select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(</a:t>
            </a:r>
            <a:r>
              <a:rPr lang="en-GB" sz="1300" dirty="0" err="1">
                <a:latin typeface="Monaco" charset="0"/>
                <a:ea typeface="Monaco" charset="0"/>
                <a:cs typeface="Monaco" charset="0"/>
              </a:rPr>
              <a:t>dfmat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, pattern = "recommend*"), selection = "keep")</a:t>
            </a:r>
          </a:p>
          <a:p>
            <a:pPr algn="l">
              <a:spcBef>
                <a:spcPts val="800"/>
              </a:spcBef>
            </a:pPr>
            <a:r>
              <a:rPr lang="en-GB" sz="1500" b="1" dirty="0">
                <a:latin typeface="Source Sans Pro" charset="0"/>
                <a:ea typeface="Source Sans Pro" charset="0"/>
                <a:cs typeface="Source Sans Pro" charset="0"/>
              </a:rPr>
              <a:t>Randomly sample documents or features </a:t>
            </a:r>
          </a:p>
          <a:p>
            <a:pPr algn="l"/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dfm_sample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(</a:t>
            </a:r>
            <a:r>
              <a:rPr lang="en-GB" sz="1300" dirty="0" err="1">
                <a:latin typeface="Monaco" charset="0"/>
                <a:ea typeface="Monaco" charset="0"/>
                <a:cs typeface="Monaco" charset="0"/>
              </a:rPr>
              <a:t>dfmat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, what = c("documents", "features"))</a:t>
            </a:r>
          </a:p>
          <a:p>
            <a:pPr algn="l">
              <a:spcBef>
                <a:spcPts val="800"/>
              </a:spcBef>
            </a:pPr>
            <a:r>
              <a:rPr lang="en-GB" sz="1500" b="1" dirty="0">
                <a:latin typeface="Source Sans Pro" charset="0"/>
                <a:ea typeface="Source Sans Pro" charset="0"/>
                <a:cs typeface="Source Sans Pro" charset="0"/>
              </a:rPr>
              <a:t>Weight or smooth the feature frequencies</a:t>
            </a:r>
            <a:endParaRPr lang="en-GB" sz="1500" dirty="0">
              <a:latin typeface="Source Sans Pro" charset="0"/>
              <a:ea typeface="Source Sans Pro" charset="0"/>
              <a:cs typeface="Source Sans Pro" charset="0"/>
            </a:endParaRPr>
          </a:p>
          <a:p>
            <a:pPr algn="l"/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dfm_weight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(</a:t>
            </a:r>
            <a:r>
              <a:rPr lang="en-GB" sz="1300" dirty="0" err="1">
                <a:latin typeface="Monaco" charset="0"/>
                <a:ea typeface="Monaco" charset="0"/>
                <a:cs typeface="Monaco" charset="0"/>
              </a:rPr>
              <a:t>dfmat</a:t>
            </a:r>
            <a:r>
              <a:rPr lang="en-GB" sz="1300" dirty="0">
                <a:latin typeface="Monaco" pitchFamily="2" charset="77"/>
                <a:ea typeface="Monaco" charset="0"/>
                <a:cs typeface="Monaco" charset="0"/>
              </a:rPr>
              <a:t>, </a:t>
            </a:r>
            <a:r>
              <a:rPr lang="en-IE" sz="1400" dirty="0">
                <a:latin typeface="Monaco" pitchFamily="2" charset="77"/>
              </a:rPr>
              <a:t>scheme</a:t>
            </a:r>
            <a:r>
              <a:rPr lang="en-GB" sz="1300" dirty="0">
                <a:latin typeface="Monaco" pitchFamily="2" charset="77"/>
                <a:ea typeface="Monaco" charset="0"/>
                <a:cs typeface="Monaco" charset="0"/>
              </a:rPr>
              <a:t> = "prop")</a:t>
            </a:r>
          </a:p>
          <a:p>
            <a:pPr algn="l"/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dfm_smooth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(</a:t>
            </a:r>
            <a:r>
              <a:rPr lang="en-GB" sz="1300" dirty="0" err="1">
                <a:latin typeface="Monaco" charset="0"/>
                <a:ea typeface="Monaco" charset="0"/>
                <a:cs typeface="Monaco" charset="0"/>
              </a:rPr>
              <a:t>dfmat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, smoothing = 0.5)</a:t>
            </a:r>
            <a:endParaRPr lang="en-GB" sz="1300" dirty="0">
              <a:latin typeface="Source Sans Pro" charset="0"/>
              <a:ea typeface="Source Sans Pro" charset="0"/>
              <a:cs typeface="Source Sans Pro" charset="0"/>
            </a:endParaRPr>
          </a:p>
          <a:p>
            <a:pPr algn="l">
              <a:spcBef>
                <a:spcPts val="800"/>
              </a:spcBef>
            </a:pPr>
            <a:r>
              <a:rPr lang="en-GB" sz="1500" b="1" dirty="0">
                <a:latin typeface="Source Sans Pro" charset="0"/>
                <a:ea typeface="Source Sans Pro" charset="0"/>
                <a:cs typeface="Source Sans Pro" charset="0"/>
              </a:rPr>
              <a:t>Sort or group a </a:t>
            </a:r>
            <a:r>
              <a:rPr lang="en-GB" sz="1500" b="1" dirty="0" err="1">
                <a:latin typeface="Source Sans Pro" charset="0"/>
                <a:ea typeface="Source Sans Pro" charset="0"/>
                <a:cs typeface="Source Sans Pro" charset="0"/>
              </a:rPr>
              <a:t>dfm</a:t>
            </a:r>
            <a:endParaRPr lang="en-GB" sz="1500" b="1" dirty="0">
              <a:latin typeface="Source Sans Pro" charset="0"/>
              <a:ea typeface="Source Sans Pro" charset="0"/>
              <a:cs typeface="Source Sans Pro" charset="0"/>
            </a:endParaRPr>
          </a:p>
          <a:p>
            <a:pPr algn="l"/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dfm_sort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(</a:t>
            </a:r>
            <a:r>
              <a:rPr lang="en-GB" sz="1300" dirty="0" err="1">
                <a:latin typeface="Monaco" charset="0"/>
                <a:ea typeface="Monaco" charset="0"/>
                <a:cs typeface="Monaco" charset="0"/>
              </a:rPr>
              <a:t>dfmat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, margin = c("features", "documents", "both"))</a:t>
            </a:r>
            <a:br>
              <a:rPr lang="en-GB" sz="1300" dirty="0">
                <a:latin typeface="Monaco" charset="0"/>
                <a:ea typeface="Monaco" charset="0"/>
                <a:cs typeface="Monaco" charset="0"/>
              </a:rPr>
            </a:br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dfm_group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(</a:t>
            </a:r>
            <a:r>
              <a:rPr lang="en-GB" sz="1300" dirty="0" err="1">
                <a:latin typeface="Monaco" charset="0"/>
                <a:ea typeface="Monaco" charset="0"/>
                <a:cs typeface="Monaco" charset="0"/>
              </a:rPr>
              <a:t>dfmat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, groups = President)</a:t>
            </a:r>
            <a:endParaRPr lang="en-GB" sz="1300" dirty="0">
              <a:latin typeface="Source Sans Pro" charset="0"/>
              <a:ea typeface="Source Sans Pro" charset="0"/>
              <a:cs typeface="Source Sans Pro" charset="0"/>
            </a:endParaRPr>
          </a:p>
          <a:p>
            <a:pPr algn="l">
              <a:spcBef>
                <a:spcPts val="800"/>
              </a:spcBef>
            </a:pPr>
            <a:r>
              <a:rPr lang="en-GB" sz="1500" b="1" dirty="0">
                <a:latin typeface="Source Sans Pro" charset="0"/>
                <a:ea typeface="Source Sans Pro" charset="0"/>
                <a:cs typeface="Source Sans Pro" charset="0"/>
              </a:rPr>
              <a:t>Combine identical dimension elements of a </a:t>
            </a:r>
            <a:r>
              <a:rPr lang="en-GB" sz="1500" b="1" dirty="0" err="1">
                <a:latin typeface="Source Sans Pro" charset="0"/>
                <a:ea typeface="Source Sans Pro" charset="0"/>
                <a:cs typeface="Source Sans Pro" charset="0"/>
              </a:rPr>
              <a:t>dfm</a:t>
            </a:r>
            <a:br>
              <a:rPr lang="en-GB" sz="1500" b="1" dirty="0">
                <a:latin typeface="Source Sans Pro" charset="0"/>
                <a:ea typeface="Source Sans Pro" charset="0"/>
                <a:cs typeface="Source Sans Pro" charset="0"/>
              </a:rPr>
            </a:br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dfm_compress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(</a:t>
            </a:r>
            <a:r>
              <a:rPr lang="en-GB" sz="1300" dirty="0" err="1">
                <a:latin typeface="Monaco" charset="0"/>
                <a:ea typeface="Monaco" charset="0"/>
                <a:cs typeface="Monaco" charset="0"/>
              </a:rPr>
              <a:t>dfmat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, margin = c("both", "documents", "features"))</a:t>
            </a:r>
          </a:p>
          <a:p>
            <a:pPr algn="l">
              <a:spcBef>
                <a:spcPts val="800"/>
              </a:spcBef>
            </a:pPr>
            <a:r>
              <a:rPr lang="en-GB" sz="1500" b="1" dirty="0">
                <a:latin typeface="Source Sans Pro" charset="0"/>
                <a:ea typeface="Source Sans Pro" charset="0"/>
                <a:cs typeface="Source Sans Pro" charset="0"/>
              </a:rPr>
              <a:t>Create a feature co-occurrence matrix (</a:t>
            </a:r>
            <a:r>
              <a:rPr lang="en-GB" sz="1500" b="1" dirty="0" err="1">
                <a:latin typeface="Source Sans Pro" charset="0"/>
                <a:ea typeface="Source Sans Pro" charset="0"/>
                <a:cs typeface="Source Sans Pro" charset="0"/>
              </a:rPr>
              <a:t>fcm</a:t>
            </a:r>
            <a:r>
              <a:rPr lang="en-GB" sz="1500" b="1" dirty="0">
                <a:latin typeface="Source Sans Pro" charset="0"/>
                <a:ea typeface="Source Sans Pro" charset="0"/>
                <a:cs typeface="Source Sans Pro" charset="0"/>
              </a:rPr>
              <a:t>)</a:t>
            </a:r>
          </a:p>
          <a:p>
            <a:pPr algn="l"/>
            <a:r>
              <a:rPr lang="de-DE" sz="1300" dirty="0">
                <a:latin typeface="Monaco" charset="0"/>
                <a:ea typeface="Monaco" charset="0"/>
                <a:cs typeface="Monaco" charset="0"/>
              </a:rPr>
              <a:t>x &lt;- </a:t>
            </a:r>
            <a:r>
              <a:rPr lang="de-DE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fcm</a:t>
            </a:r>
            <a:r>
              <a:rPr lang="de-DE" sz="1300" dirty="0">
                <a:latin typeface="Monaco" charset="0"/>
                <a:ea typeface="Monaco" charset="0"/>
                <a:cs typeface="Monaco" charset="0"/>
              </a:rPr>
              <a:t>(</a:t>
            </a:r>
            <a:r>
              <a:rPr lang="de-DE" sz="1300" dirty="0" err="1">
                <a:latin typeface="Monaco" charset="0"/>
                <a:ea typeface="Monaco" charset="0"/>
                <a:cs typeface="Monaco" charset="0"/>
              </a:rPr>
              <a:t>data_corpus_inaugural</a:t>
            </a:r>
            <a:r>
              <a:rPr lang="de-DE" sz="1300" dirty="0"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de-DE" sz="1300" dirty="0" err="1">
                <a:latin typeface="Monaco" charset="0"/>
                <a:ea typeface="Monaco" charset="0"/>
                <a:cs typeface="Monaco" charset="0"/>
              </a:rPr>
              <a:t>context</a:t>
            </a:r>
            <a:r>
              <a:rPr lang="de-DE" sz="1300" dirty="0">
                <a:latin typeface="Monaco" charset="0"/>
                <a:ea typeface="Monaco" charset="0"/>
                <a:cs typeface="Monaco" charset="0"/>
              </a:rPr>
              <a:t> = "</a:t>
            </a:r>
            <a:r>
              <a:rPr lang="de-DE" sz="1300" dirty="0" err="1">
                <a:latin typeface="Monaco" charset="0"/>
                <a:ea typeface="Monaco" charset="0"/>
                <a:cs typeface="Monaco" charset="0"/>
              </a:rPr>
              <a:t>window</a:t>
            </a:r>
            <a:r>
              <a:rPr lang="de-DE" sz="1300" dirty="0">
                <a:latin typeface="Monaco" charset="0"/>
                <a:ea typeface="Monaco" charset="0"/>
                <a:cs typeface="Monaco" charset="0"/>
              </a:rPr>
              <a:t>", </a:t>
            </a:r>
            <a:r>
              <a:rPr lang="de-DE" sz="1300" dirty="0" err="1">
                <a:latin typeface="Monaco" charset="0"/>
                <a:ea typeface="Monaco" charset="0"/>
                <a:cs typeface="Monaco" charset="0"/>
              </a:rPr>
              <a:t>size</a:t>
            </a:r>
            <a:r>
              <a:rPr lang="de-DE" sz="1300" dirty="0">
                <a:latin typeface="Monaco" charset="0"/>
                <a:ea typeface="Monaco" charset="0"/>
                <a:cs typeface="Monaco" charset="0"/>
              </a:rPr>
              <a:t> = 5)</a:t>
            </a:r>
          </a:p>
          <a:p>
            <a:pPr algn="l"/>
            <a:r>
              <a:rPr lang="de-DE" sz="1300" dirty="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f</a:t>
            </a:r>
            <a:r>
              <a:rPr lang="en-US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cm_compress</a:t>
            </a:r>
            <a:r>
              <a:rPr lang="en-US" sz="13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/</a:t>
            </a:r>
            <a:r>
              <a:rPr lang="en-US" sz="1300" dirty="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remove</a:t>
            </a:r>
            <a:r>
              <a:rPr lang="en-US" sz="13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/</a:t>
            </a:r>
            <a:r>
              <a:rPr lang="en-US" sz="1300" dirty="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select</a:t>
            </a:r>
            <a:r>
              <a:rPr lang="en-US" sz="13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/</a:t>
            </a:r>
            <a:r>
              <a:rPr lang="en-US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toupper</a:t>
            </a:r>
            <a:r>
              <a:rPr lang="en-US" sz="13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/</a:t>
            </a:r>
            <a:r>
              <a:rPr lang="en-US" sz="130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tolower</a:t>
            </a:r>
            <a:r>
              <a:rPr lang="en-US" sz="12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()</a:t>
            </a:r>
            <a:r>
              <a:rPr lang="en-US" sz="130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en-GB" sz="1500" dirty="0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</a:rPr>
              <a:t>are also available</a:t>
            </a:r>
          </a:p>
          <a:p>
            <a:pPr algn="l">
              <a:spcBef>
                <a:spcPts val="800"/>
              </a:spcBef>
            </a:pP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 </a:t>
            </a:r>
            <a:endParaRPr lang="en-GB" sz="1300" dirty="0">
              <a:latin typeface="Source Sans Pro" charset="0"/>
              <a:ea typeface="Source Sans Pro" charset="0"/>
              <a:cs typeface="Source Sans Pro" charset="0"/>
            </a:endParaRPr>
          </a:p>
          <a:p>
            <a:pPr algn="l"/>
            <a:endParaRPr lang="de-DE" sz="1300" dirty="0">
              <a:latin typeface="Monaco" charset="0"/>
              <a:ea typeface="Monaco" charset="0"/>
              <a:cs typeface="Monaco" charset="0"/>
            </a:endParaRPr>
          </a:p>
        </p:txBody>
      </p:sp>
      <p:sp>
        <p:nvSpPr>
          <p:cNvPr id="49" name="Shape 35"/>
          <p:cNvSpPr/>
          <p:nvPr/>
        </p:nvSpPr>
        <p:spPr>
          <a:xfrm>
            <a:off x="3931008" y="1498019"/>
            <a:ext cx="3053316" cy="23698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/>
          <a:p>
            <a:pPr algn="l"/>
            <a:r>
              <a:rPr lang="en-US" sz="1400" b="1" dirty="0" err="1">
                <a:latin typeface="Source Sans Pro" charset="0"/>
                <a:ea typeface="Source Sans Pro" charset="0"/>
                <a:cs typeface="Source Sans Pro" charset="0"/>
              </a:rPr>
              <a:t>quanteda</a:t>
            </a:r>
            <a:r>
              <a:rPr lang="en-US" sz="1400" b="1" dirty="0">
                <a:latin typeface="Source Sans Pro" charset="0"/>
                <a:ea typeface="Source Sans Pro" charset="0"/>
                <a:cs typeface="Source Sans Pro" charset="0"/>
              </a:rPr>
              <a:t> </a:t>
            </a:r>
            <a:r>
              <a:rPr lang="en-US" sz="1400" dirty="0">
                <a:latin typeface="Source Sans Pro" charset="0"/>
                <a:ea typeface="Source Sans Pro" charset="0"/>
                <a:cs typeface="Source Sans Pro" charset="0"/>
              </a:rPr>
              <a:t>works well with these companion packages:</a:t>
            </a:r>
          </a:p>
          <a:p>
            <a:pPr marL="171450" indent="-171450" algn="l">
              <a:buFont typeface="Arial" charset="0"/>
              <a:buChar char="•"/>
            </a:pPr>
            <a:r>
              <a:rPr lang="en-US" sz="1400" b="1" dirty="0" err="1">
                <a:latin typeface="Source Sans Pro" charset="0"/>
                <a:ea typeface="Source Sans Pro" charset="0"/>
                <a:cs typeface="Source Sans Pro" charset="0"/>
              </a:rPr>
              <a:t>readtext</a:t>
            </a:r>
            <a:r>
              <a:rPr lang="en-US" sz="1400" dirty="0">
                <a:latin typeface="Source Sans Pro" charset="0"/>
                <a:ea typeface="Source Sans Pro" charset="0"/>
                <a:cs typeface="Source Sans Pro" charset="0"/>
              </a:rPr>
              <a:t>: an easy way to read text data</a:t>
            </a:r>
          </a:p>
          <a:p>
            <a:pPr marL="171450" indent="-171450" algn="l">
              <a:buFont typeface="Arial" charset="0"/>
              <a:buChar char="•"/>
            </a:pPr>
            <a:r>
              <a:rPr lang="en-US" sz="1400" b="1" dirty="0" err="1">
                <a:latin typeface="Source Sans Pro" charset="0"/>
                <a:ea typeface="Source Sans Pro" charset="0"/>
                <a:cs typeface="Source Sans Pro" charset="0"/>
              </a:rPr>
              <a:t>spacyr</a:t>
            </a:r>
            <a:r>
              <a:rPr lang="en-US" sz="1400" dirty="0">
                <a:latin typeface="Source Sans Pro" charset="0"/>
                <a:ea typeface="Source Sans Pro" charset="0"/>
                <a:cs typeface="Source Sans Pro" charset="0"/>
              </a:rPr>
              <a:t>: NLP using the </a:t>
            </a:r>
            <a:r>
              <a:rPr lang="en-US" sz="1400" dirty="0" err="1">
                <a:latin typeface="Source Sans Pro" charset="0"/>
                <a:ea typeface="Source Sans Pro" charset="0"/>
                <a:cs typeface="Source Sans Pro" charset="0"/>
              </a:rPr>
              <a:t>spaCy</a:t>
            </a:r>
            <a:r>
              <a:rPr lang="en-US" sz="1400" dirty="0">
                <a:latin typeface="Source Sans Pro" charset="0"/>
                <a:ea typeface="Source Sans Pro" charset="0"/>
                <a:cs typeface="Source Sans Pro" charset="0"/>
              </a:rPr>
              <a:t> library</a:t>
            </a:r>
          </a:p>
          <a:p>
            <a:pPr marL="171450" indent="-171450" algn="l">
              <a:buFont typeface="Arial" charset="0"/>
              <a:buChar char="•"/>
            </a:pPr>
            <a:r>
              <a:rPr lang="en-US" sz="1400" b="1" dirty="0" err="1">
                <a:latin typeface="Source Sans Pro" charset="0"/>
                <a:ea typeface="Source Sans Pro" charset="0"/>
                <a:cs typeface="Source Sans Pro" charset="0"/>
              </a:rPr>
              <a:t>quanteda.corpora</a:t>
            </a:r>
            <a:r>
              <a:rPr lang="en-US" sz="1400" dirty="0">
                <a:latin typeface="Source Sans Pro" charset="0"/>
                <a:ea typeface="Source Sans Pro" charset="0"/>
                <a:cs typeface="Source Sans Pro" charset="0"/>
              </a:rPr>
              <a:t>: additional text corpora</a:t>
            </a:r>
          </a:p>
          <a:p>
            <a:pPr marL="171450" indent="-171450" algn="l">
              <a:buFont typeface="Arial" charset="0"/>
              <a:buChar char="•"/>
            </a:pPr>
            <a:r>
              <a:rPr lang="en-US" sz="1400" b="1" dirty="0" err="1">
                <a:latin typeface="Source Sans Pro" charset="0"/>
                <a:ea typeface="Source Sans Pro" charset="0"/>
                <a:cs typeface="Source Sans Pro" charset="0"/>
              </a:rPr>
              <a:t>stopwords</a:t>
            </a:r>
            <a:r>
              <a:rPr lang="en-US" sz="1400" dirty="0">
                <a:latin typeface="Source Sans Pro" charset="0"/>
                <a:ea typeface="Source Sans Pro" charset="0"/>
                <a:cs typeface="Source Sans Pro" charset="0"/>
              </a:rPr>
              <a:t>: multilingual </a:t>
            </a:r>
            <a:r>
              <a:rPr lang="en-US" sz="1400" dirty="0" err="1">
                <a:latin typeface="Source Sans Pro" charset="0"/>
                <a:ea typeface="Source Sans Pro" charset="0"/>
                <a:cs typeface="Source Sans Pro" charset="0"/>
              </a:rPr>
              <a:t>stopword</a:t>
            </a:r>
            <a:r>
              <a:rPr lang="en-US" sz="1400" dirty="0">
                <a:latin typeface="Source Sans Pro" charset="0"/>
                <a:ea typeface="Source Sans Pro" charset="0"/>
                <a:cs typeface="Source Sans Pro" charset="0"/>
              </a:rPr>
              <a:t> lists in R</a:t>
            </a:r>
          </a:p>
          <a:p>
            <a:pPr marL="171450" indent="-171450" algn="l">
              <a:buFont typeface="Arial" charset="0"/>
              <a:buChar char="•"/>
            </a:pPr>
            <a:r>
              <a:rPr lang="en-US" sz="1400" b="1" dirty="0" err="1">
                <a:latin typeface="Source Sans Pro" charset="0"/>
                <a:ea typeface="Source Sans Pro" charset="0"/>
                <a:cs typeface="Source Sans Pro" charset="0"/>
              </a:rPr>
              <a:t>quanteda</a:t>
            </a:r>
            <a:r>
              <a:rPr lang="en-US" sz="1400" b="1" dirty="0">
                <a:latin typeface="Source Sans Pro" charset="0"/>
                <a:ea typeface="Source Sans Pro" charset="0"/>
                <a:cs typeface="Source Sans Pro" charset="0"/>
              </a:rPr>
              <a:t>.[</a:t>
            </a:r>
            <a:r>
              <a:rPr lang="en-US" sz="1400" b="1" dirty="0" err="1">
                <a:latin typeface="Source Sans Pro" charset="0"/>
                <a:ea typeface="Source Sans Pro" charset="0"/>
                <a:cs typeface="Source Sans Pro" charset="0"/>
              </a:rPr>
              <a:t>textstats</a:t>
            </a:r>
            <a:r>
              <a:rPr lang="en-US" sz="1400" b="1" dirty="0">
                <a:latin typeface="Source Sans Pro" charset="0"/>
                <a:ea typeface="Source Sans Pro" charset="0"/>
                <a:cs typeface="Source Sans Pro" charset="0"/>
              </a:rPr>
              <a:t>/</a:t>
            </a:r>
            <a:r>
              <a:rPr lang="en-US" sz="1400" b="1" dirty="0" err="1">
                <a:latin typeface="Source Sans Pro" charset="0"/>
                <a:ea typeface="Source Sans Pro" charset="0"/>
                <a:cs typeface="Source Sans Pro" charset="0"/>
              </a:rPr>
              <a:t>textmodels</a:t>
            </a:r>
            <a:r>
              <a:rPr lang="en-US" sz="1400" b="1" dirty="0">
                <a:latin typeface="Source Sans Pro" charset="0"/>
                <a:ea typeface="Source Sans Pro" charset="0"/>
                <a:cs typeface="Source Sans Pro" charset="0"/>
              </a:rPr>
              <a:t>/ </a:t>
            </a:r>
            <a:r>
              <a:rPr lang="en-US" sz="1400" b="1" dirty="0" err="1">
                <a:latin typeface="Source Sans Pro" charset="0"/>
                <a:ea typeface="Source Sans Pro" charset="0"/>
                <a:cs typeface="Source Sans Pro" charset="0"/>
              </a:rPr>
              <a:t>textplots</a:t>
            </a:r>
            <a:r>
              <a:rPr lang="en-US" sz="1400" b="1" dirty="0">
                <a:latin typeface="Source Sans Pro" charset="0"/>
                <a:ea typeface="Source Sans Pro" charset="0"/>
                <a:cs typeface="Source Sans Pro" charset="0"/>
              </a:rPr>
              <a:t>] </a:t>
            </a:r>
            <a:r>
              <a:rPr lang="en-US" sz="1400" dirty="0">
                <a:latin typeface="Source Sans Pro" charset="0"/>
                <a:ea typeface="Source Sans Pro" charset="0"/>
                <a:cs typeface="Source Sans Pro" charset="0"/>
              </a:rPr>
              <a:t>text analysis packages</a:t>
            </a:r>
          </a:p>
        </p:txBody>
      </p:sp>
      <p:sp>
        <p:nvSpPr>
          <p:cNvPr id="50" name="Shape 38"/>
          <p:cNvSpPr/>
          <p:nvPr/>
        </p:nvSpPr>
        <p:spPr>
          <a:xfrm>
            <a:off x="3831787" y="973539"/>
            <a:ext cx="3052774" cy="460830"/>
          </a:xfrm>
          <a:prstGeom prst="roundRect">
            <a:avLst>
              <a:gd name="adj" fmla="val 20098"/>
            </a:avLst>
          </a:prstGeom>
          <a:solidFill>
            <a:srgbClr val="006AC7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/>
          <a:p>
            <a:pPr lvl="1" indent="0">
              <a:defRPr sz="1800"/>
            </a:pPr>
            <a:r>
              <a:rPr lang="en-US" sz="240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Extensions</a:t>
            </a:r>
          </a:p>
        </p:txBody>
      </p:sp>
      <p:sp>
        <p:nvSpPr>
          <p:cNvPr id="27" name="Shape 35"/>
          <p:cNvSpPr/>
          <p:nvPr/>
        </p:nvSpPr>
        <p:spPr>
          <a:xfrm>
            <a:off x="17572702" y="6101659"/>
            <a:ext cx="3044708" cy="2000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/>
          <a:p>
            <a:pPr algn="l"/>
            <a:endParaRPr lang="en-US" sz="1300" dirty="0">
              <a:latin typeface="Monaco" charset="0"/>
              <a:ea typeface="Monaco" charset="0"/>
              <a:cs typeface="Monaco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071181" y="5815804"/>
            <a:ext cx="6847291" cy="4898605"/>
          </a:xfrm>
          <a:prstGeom prst="rect">
            <a:avLst/>
          </a:prstGeom>
          <a:noFill/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no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45" name="Shape 38"/>
          <p:cNvSpPr/>
          <p:nvPr/>
        </p:nvSpPr>
        <p:spPr>
          <a:xfrm>
            <a:off x="7029657" y="5621819"/>
            <a:ext cx="6927461" cy="491636"/>
          </a:xfrm>
          <a:prstGeom prst="roundRect">
            <a:avLst>
              <a:gd name="adj" fmla="val 20098"/>
            </a:avLst>
          </a:prstGeom>
          <a:solidFill>
            <a:srgbClr val="006AC7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/>
          <a:p>
            <a:pPr lvl="1" indent="0">
              <a:defRPr sz="1800"/>
            </a:pPr>
            <a:r>
              <a:rPr lang="en-US" sz="2400" dirty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Extract features (</a:t>
            </a:r>
            <a:r>
              <a:rPr lang="en-US" sz="2000" dirty="0" err="1">
                <a:solidFill>
                  <a:srgbClr val="FFFFFF"/>
                </a:solidFill>
                <a:latin typeface="Monaco" charset="0"/>
                <a:ea typeface="Monaco" charset="0"/>
                <a:cs typeface="Monaco" charset="0"/>
                <a:sym typeface="Source Sans Pro"/>
              </a:rPr>
              <a:t>dfm</a:t>
            </a:r>
            <a:r>
              <a:rPr lang="en-US" sz="2000" dirty="0">
                <a:solidFill>
                  <a:srgbClr val="FFFFFF"/>
                </a:solidFill>
                <a:latin typeface="Monaco" charset="0"/>
                <a:ea typeface="Monaco" charset="0"/>
                <a:cs typeface="Monaco" charset="0"/>
                <a:sym typeface="Source Sans Pro"/>
              </a:rPr>
              <a:t>_*</a:t>
            </a:r>
            <a:r>
              <a:rPr lang="en-US" sz="2400" dirty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ACDE48-2AFC-928E-955E-0A7094858BFE}"/>
              </a:ext>
            </a:extLst>
          </p:cNvPr>
          <p:cNvSpPr/>
          <p:nvPr/>
        </p:nvSpPr>
        <p:spPr>
          <a:xfrm>
            <a:off x="7061621" y="195698"/>
            <a:ext cx="6856852" cy="5369354"/>
          </a:xfrm>
          <a:prstGeom prst="rect">
            <a:avLst/>
          </a:prstGeom>
          <a:noFill/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no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6" name="Shape 35">
            <a:extLst>
              <a:ext uri="{FF2B5EF4-FFF2-40B4-BE49-F238E27FC236}">
                <a16:creationId xmlns:a16="http://schemas.microsoft.com/office/drawing/2014/main" id="{BC6E6026-4FD3-A82F-2425-5648CA53D928}"/>
              </a:ext>
            </a:extLst>
          </p:cNvPr>
          <p:cNvSpPr/>
          <p:nvPr/>
        </p:nvSpPr>
        <p:spPr>
          <a:xfrm>
            <a:off x="7195322" y="542966"/>
            <a:ext cx="6588000" cy="5139869"/>
          </a:xfrm>
          <a:prstGeom prst="rect">
            <a:avLst/>
          </a:prstGeom>
          <a:ln w="12700">
            <a:noFill/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/>
          <a:p>
            <a:pPr algn="l">
              <a:spcBef>
                <a:spcPts val="800"/>
              </a:spcBef>
            </a:pPr>
            <a:r>
              <a:rPr lang="en-GB" sz="1500" b="1" dirty="0">
                <a:uFill>
                  <a:solidFill>
                    <a:schemeClr val="bg1"/>
                  </a:solidFill>
                </a:uFill>
                <a:latin typeface="Source Sans Pro" charset="0"/>
                <a:ea typeface="Source Sans Pro" charset="0"/>
                <a:cs typeface="Source Sans Pro" charset="0"/>
              </a:rPr>
              <a:t>Tokenize texts from a character vector or corpus</a:t>
            </a:r>
          </a:p>
          <a:p>
            <a:pPr algn="l"/>
            <a:r>
              <a:rPr lang="en-GB" sz="1300" dirty="0" err="1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toks</a:t>
            </a:r>
            <a:r>
              <a:rPr lang="en-GB" sz="1300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 &lt;- </a:t>
            </a:r>
            <a:r>
              <a:rPr lang="en-GB" sz="1300" dirty="0">
                <a:solidFill>
                  <a:srgbClr val="006AC7"/>
                </a:solidFill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tokens</a:t>
            </a:r>
            <a:r>
              <a:rPr lang="en-GB" sz="1300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("Powerful tool for text analysis.")</a:t>
            </a:r>
            <a:endParaRPr lang="en-GB" sz="1300" dirty="0">
              <a:solidFill>
                <a:srgbClr val="006AC7"/>
              </a:solidFill>
              <a:uFill>
                <a:solidFill>
                  <a:schemeClr val="bg1"/>
                </a:solidFill>
              </a:uFill>
              <a:latin typeface="Monaco" charset="0"/>
              <a:ea typeface="Monaco" charset="0"/>
              <a:cs typeface="Monaco" charset="0"/>
            </a:endParaRPr>
          </a:p>
          <a:p>
            <a:pPr algn="l">
              <a:spcBef>
                <a:spcPts val="800"/>
              </a:spcBef>
            </a:pPr>
            <a:r>
              <a:rPr lang="en-GB" sz="1500" b="1" dirty="0">
                <a:uFill>
                  <a:solidFill>
                    <a:schemeClr val="bg1"/>
                  </a:solidFill>
                </a:uFill>
                <a:latin typeface="Source Sans Pro" charset="0"/>
                <a:ea typeface="Source Sans Pro" charset="0"/>
                <a:cs typeface="Source Sans Pro" charset="0"/>
              </a:rPr>
              <a:t>Convert sequences into compound tokens</a:t>
            </a:r>
          </a:p>
          <a:p>
            <a:pPr algn="l"/>
            <a:r>
              <a:rPr lang="en-GB" sz="1300" dirty="0" err="1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myseqs</a:t>
            </a:r>
            <a:r>
              <a:rPr lang="en-GB" sz="1300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 &lt;- </a:t>
            </a:r>
            <a:r>
              <a:rPr lang="en-GB" sz="1300" dirty="0">
                <a:solidFill>
                  <a:srgbClr val="006AC7"/>
                </a:solidFill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phrase</a:t>
            </a:r>
            <a:r>
              <a:rPr lang="en-GB" sz="1300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(c(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"</a:t>
            </a:r>
            <a:r>
              <a:rPr lang="en-GB" sz="1300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text analysis"))</a:t>
            </a:r>
          </a:p>
          <a:p>
            <a:pPr algn="l"/>
            <a:r>
              <a:rPr lang="en-GB" sz="1300" dirty="0" err="1">
                <a:solidFill>
                  <a:srgbClr val="006AC7"/>
                </a:solidFill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tokens_compound</a:t>
            </a:r>
            <a:r>
              <a:rPr lang="en-GB" sz="1300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(</a:t>
            </a:r>
            <a:r>
              <a:rPr lang="en-GB" sz="1300" dirty="0" err="1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toks</a:t>
            </a:r>
            <a:r>
              <a:rPr lang="en-GB" sz="1300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en-GB" sz="1300" dirty="0" err="1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myseqs</a:t>
            </a:r>
            <a:r>
              <a:rPr lang="en-GB" sz="1300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)</a:t>
            </a:r>
          </a:p>
          <a:p>
            <a:pPr algn="l">
              <a:spcBef>
                <a:spcPts val="800"/>
              </a:spcBef>
            </a:pPr>
            <a:r>
              <a:rPr lang="en-GB" sz="1500" b="1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Source Sans Pro" charset="0"/>
                <a:ea typeface="Source Sans Pro" charset="0"/>
                <a:cs typeface="Source Sans Pro" charset="0"/>
              </a:rPr>
              <a:t>Select tokens</a:t>
            </a:r>
          </a:p>
          <a:p>
            <a:pPr algn="l"/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tokens_select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(</a:t>
            </a:r>
            <a:r>
              <a:rPr lang="en-GB" sz="1300" dirty="0" err="1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toks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, c("powerful", "text"), selection = "keep") </a:t>
            </a:r>
          </a:p>
          <a:p>
            <a:pPr algn="l">
              <a:spcBef>
                <a:spcPts val="800"/>
              </a:spcBef>
            </a:pPr>
            <a:r>
              <a:rPr lang="en-GB" sz="1300" b="1" dirty="0">
                <a:latin typeface="Source Sans Pro" charset="0"/>
                <a:ea typeface="Source Sans Pro" charset="0"/>
                <a:cs typeface="Source Sans Pro" charset="0"/>
              </a:rPr>
              <a:t>Create a dictionary</a:t>
            </a:r>
            <a:endParaRPr lang="en-GB" sz="1300" dirty="0">
              <a:latin typeface="Source Sans Pro" charset="0"/>
              <a:ea typeface="Source Sans Pro" charset="0"/>
              <a:cs typeface="Source Sans Pro" charset="0"/>
            </a:endParaRPr>
          </a:p>
          <a:p>
            <a:pPr algn="l"/>
            <a:r>
              <a:rPr lang="en-GB" sz="1300" dirty="0" err="1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dict</a:t>
            </a:r>
            <a:r>
              <a:rPr lang="en-GB" sz="13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 &lt;- </a:t>
            </a:r>
            <a:r>
              <a:rPr lang="en-GB" sz="1300" dirty="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dictionary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(list(negative = c("bad", "awful", "sad"),</a:t>
            </a:r>
          </a:p>
          <a:p>
            <a:pPr algn="l"/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	          positive = c("good", "wonderful", "happy")))</a:t>
            </a:r>
          </a:p>
          <a:p>
            <a:pPr algn="l"/>
            <a:r>
              <a:rPr lang="en-GB" sz="1400" b="1" dirty="0">
                <a:latin typeface="Source Sans Pro" charset="0"/>
                <a:ea typeface="Source Sans Pro" charset="0"/>
                <a:cs typeface="Source Sans Pro" charset="0"/>
              </a:rPr>
              <a:t>Apply a dictionary</a:t>
            </a:r>
            <a:endParaRPr lang="en-GB" sz="1300" dirty="0">
              <a:latin typeface="Source Sans Pro" charset="0"/>
              <a:ea typeface="Source Sans Pro" charset="0"/>
              <a:cs typeface="Source Sans Pro" charset="0"/>
            </a:endParaRPr>
          </a:p>
          <a:p>
            <a:pPr algn="l"/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tokens_lookup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(</a:t>
            </a:r>
            <a:r>
              <a:rPr lang="en-GB" sz="1300" dirty="0" err="1">
                <a:latin typeface="Monaco" charset="0"/>
                <a:ea typeface="Monaco" charset="0"/>
                <a:cs typeface="Monaco" charset="0"/>
              </a:rPr>
              <a:t>toks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, dictionary = data_dictionary_LSD2015)</a:t>
            </a:r>
          </a:p>
          <a:p>
            <a:pPr algn="l">
              <a:spcBef>
                <a:spcPts val="800"/>
              </a:spcBef>
            </a:pPr>
            <a:r>
              <a:rPr lang="en-GB" sz="1500" b="1" dirty="0">
                <a:uFill>
                  <a:solidFill>
                    <a:schemeClr val="bg1"/>
                  </a:solidFill>
                </a:uFill>
                <a:latin typeface="Source Sans Pro" charset="0"/>
                <a:ea typeface="Source Sans Pro" charset="0"/>
                <a:cs typeface="Source Sans Pro" charset="0"/>
              </a:rPr>
              <a:t>Create </a:t>
            </a:r>
            <a:r>
              <a:rPr lang="en-GB" sz="1500" b="1" dirty="0" err="1">
                <a:uFill>
                  <a:solidFill>
                    <a:schemeClr val="bg1"/>
                  </a:solidFill>
                </a:uFill>
                <a:latin typeface="Source Sans Pro" charset="0"/>
                <a:ea typeface="Source Sans Pro" charset="0"/>
                <a:cs typeface="Source Sans Pro" charset="0"/>
              </a:rPr>
              <a:t>ngrams</a:t>
            </a:r>
            <a:r>
              <a:rPr lang="en-GB" sz="1500" b="1" dirty="0">
                <a:uFill>
                  <a:solidFill>
                    <a:schemeClr val="bg1"/>
                  </a:solidFill>
                </a:uFill>
                <a:latin typeface="Source Sans Pro" charset="0"/>
                <a:ea typeface="Source Sans Pro" charset="0"/>
                <a:cs typeface="Source Sans Pro" charset="0"/>
              </a:rPr>
              <a:t> and </a:t>
            </a:r>
            <a:r>
              <a:rPr lang="en-GB" sz="1500" b="1" dirty="0" err="1">
                <a:uFill>
                  <a:solidFill>
                    <a:schemeClr val="bg1"/>
                  </a:solidFill>
                </a:uFill>
                <a:latin typeface="Source Sans Pro" charset="0"/>
                <a:ea typeface="Source Sans Pro" charset="0"/>
                <a:cs typeface="Source Sans Pro" charset="0"/>
              </a:rPr>
              <a:t>skipgrams</a:t>
            </a:r>
            <a:r>
              <a:rPr lang="en-GB" sz="1500" b="1" dirty="0">
                <a:uFill>
                  <a:solidFill>
                    <a:schemeClr val="bg1"/>
                  </a:solidFill>
                </a:uFill>
                <a:latin typeface="Source Sans Pro" charset="0"/>
                <a:ea typeface="Source Sans Pro" charset="0"/>
                <a:cs typeface="Source Sans Pro" charset="0"/>
              </a:rPr>
              <a:t> from tokens </a:t>
            </a:r>
          </a:p>
          <a:p>
            <a:pPr algn="l"/>
            <a:r>
              <a:rPr lang="en-GB" sz="1400" dirty="0" err="1">
                <a:solidFill>
                  <a:srgbClr val="006AC7"/>
                </a:solidFill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tokens_ngrams</a:t>
            </a:r>
            <a:r>
              <a:rPr lang="en-GB" sz="1400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(</a:t>
            </a:r>
            <a:r>
              <a:rPr lang="en-GB" sz="1400" dirty="0" err="1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toks</a:t>
            </a:r>
            <a:r>
              <a:rPr lang="en-GB" sz="1400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, n = 1:3) </a:t>
            </a:r>
          </a:p>
          <a:p>
            <a:pPr algn="l"/>
            <a:r>
              <a:rPr lang="en-GB" sz="1400" dirty="0" err="1">
                <a:solidFill>
                  <a:srgbClr val="006AC7"/>
                </a:solidFill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tokens_skipgrams</a:t>
            </a:r>
            <a:r>
              <a:rPr lang="en-GB" sz="1400" dirty="0"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(</a:t>
            </a:r>
            <a:r>
              <a:rPr lang="en-GB" sz="1400" dirty="0" err="1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toks</a:t>
            </a:r>
            <a:r>
              <a:rPr lang="en-GB" sz="1400" dirty="0"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, n = 2, skip = 0:1) </a:t>
            </a:r>
          </a:p>
          <a:p>
            <a:pPr algn="l">
              <a:spcBef>
                <a:spcPts val="800"/>
              </a:spcBef>
            </a:pPr>
            <a:r>
              <a:rPr lang="en-GB" sz="1500" b="1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Source Sans Pro" charset="0"/>
                <a:ea typeface="Source Sans Pro" charset="0"/>
                <a:cs typeface="Source Sans Pro" charset="0"/>
              </a:rPr>
              <a:t>Convert case of tokens</a:t>
            </a:r>
          </a:p>
          <a:p>
            <a:pPr algn="l"/>
            <a:r>
              <a:rPr lang="en-GB" sz="1400" dirty="0" err="1">
                <a:solidFill>
                  <a:srgbClr val="006AC7"/>
                </a:solidFill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tokens_tolower</a:t>
            </a:r>
            <a:r>
              <a:rPr lang="en-GB" sz="1400" dirty="0"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(</a:t>
            </a:r>
            <a:r>
              <a:rPr lang="en-GB" sz="1400" dirty="0" err="1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toks</a:t>
            </a:r>
            <a:r>
              <a:rPr lang="en-GB" sz="1400" dirty="0"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) </a:t>
            </a:r>
            <a:r>
              <a:rPr lang="en-GB" sz="1400" dirty="0" err="1">
                <a:solidFill>
                  <a:srgbClr val="006AC7"/>
                </a:solidFill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tokens_toupper</a:t>
            </a:r>
            <a:r>
              <a:rPr lang="en-GB" sz="1400" dirty="0"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(</a:t>
            </a:r>
            <a:r>
              <a:rPr lang="en-GB" sz="1400" dirty="0" err="1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toks</a:t>
            </a:r>
            <a:r>
              <a:rPr lang="en-GB" sz="1400" dirty="0"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)</a:t>
            </a:r>
            <a:endParaRPr lang="en-GB" sz="1400" b="1" dirty="0">
              <a:solidFill>
                <a:schemeClr val="tx1"/>
              </a:solidFill>
              <a:uFill>
                <a:solidFill>
                  <a:schemeClr val="bg1"/>
                </a:solidFill>
              </a:uFill>
              <a:latin typeface="Monaco" charset="0"/>
              <a:ea typeface="Source Sans Pro" charset="0"/>
              <a:cs typeface="Source Sans Pro" charset="0"/>
            </a:endParaRPr>
          </a:p>
          <a:p>
            <a:pPr algn="l">
              <a:spcBef>
                <a:spcPts val="800"/>
              </a:spcBef>
            </a:pPr>
            <a:r>
              <a:rPr lang="en-GB" sz="1500" b="1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Source Sans Pro" charset="0"/>
                <a:ea typeface="Source Sans Pro" charset="0"/>
                <a:cs typeface="Source Sans Pro" charset="0"/>
              </a:rPr>
              <a:t>Stem tokens</a:t>
            </a:r>
          </a:p>
          <a:p>
            <a:pPr algn="l"/>
            <a:r>
              <a:rPr lang="en-GB" sz="1400" dirty="0" err="1">
                <a:solidFill>
                  <a:srgbClr val="006AC7"/>
                </a:solidFill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tokens_wordstem</a:t>
            </a:r>
            <a:r>
              <a:rPr lang="en-GB" sz="1400" dirty="0"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(</a:t>
            </a:r>
            <a:r>
              <a:rPr lang="en-GB" sz="1400" dirty="0" err="1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toks</a:t>
            </a:r>
            <a:r>
              <a:rPr lang="en-GB" sz="1400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)</a:t>
            </a:r>
          </a:p>
          <a:p>
            <a:pPr algn="l"/>
            <a:r>
              <a:rPr lang="de-DE" sz="14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tokens</a:t>
            </a:r>
            <a:r>
              <a:rPr lang="de-DE" sz="1400" dirty="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_</a:t>
            </a:r>
            <a:r>
              <a:rPr lang="en-US" sz="1400" dirty="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remove</a:t>
            </a:r>
            <a:r>
              <a:rPr lang="en-US" sz="14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/</a:t>
            </a:r>
            <a:r>
              <a:rPr lang="en-US" sz="1400" dirty="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select</a:t>
            </a:r>
            <a:r>
              <a:rPr lang="en-US" sz="14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/</a:t>
            </a:r>
            <a:r>
              <a:rPr lang="en-US" sz="14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toupper</a:t>
            </a:r>
            <a:r>
              <a:rPr lang="en-US" sz="14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/</a:t>
            </a:r>
            <a:r>
              <a:rPr lang="en-US" sz="14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tolower</a:t>
            </a:r>
            <a:r>
              <a:rPr lang="en-US" sz="14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()</a:t>
            </a:r>
            <a:r>
              <a:rPr lang="en-US" sz="1400" dirty="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en-GB" sz="1600" dirty="0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</a:rPr>
              <a:t>are also available</a:t>
            </a:r>
          </a:p>
          <a:p>
            <a:pPr algn="l"/>
            <a:endParaRPr lang="en-GB" sz="1400" dirty="0">
              <a:uFill>
                <a:solidFill>
                  <a:schemeClr val="bg1"/>
                </a:solidFill>
              </a:uFill>
              <a:latin typeface="Monaco" charset="0"/>
              <a:ea typeface="Monaco" charset="0"/>
              <a:cs typeface="Monaco" charset="0"/>
            </a:endParaRPr>
          </a:p>
        </p:txBody>
      </p:sp>
      <p:sp>
        <p:nvSpPr>
          <p:cNvPr id="7" name="Shape 38">
            <a:extLst>
              <a:ext uri="{FF2B5EF4-FFF2-40B4-BE49-F238E27FC236}">
                <a16:creationId xmlns:a16="http://schemas.microsoft.com/office/drawing/2014/main" id="{5F5FD3EC-0760-1BDB-1508-E0670B738A4C}"/>
              </a:ext>
            </a:extLst>
          </p:cNvPr>
          <p:cNvSpPr/>
          <p:nvPr/>
        </p:nvSpPr>
        <p:spPr>
          <a:xfrm>
            <a:off x="7029657" y="33957"/>
            <a:ext cx="6905749" cy="482886"/>
          </a:xfrm>
          <a:prstGeom prst="roundRect">
            <a:avLst>
              <a:gd name="adj" fmla="val 20098"/>
            </a:avLst>
          </a:prstGeom>
          <a:solidFill>
            <a:srgbClr val="006AC7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/>
          <a:p>
            <a:pPr lvl="1" indent="0">
              <a:defRPr sz="1800"/>
            </a:pPr>
            <a:r>
              <a:rPr lang="en-US" sz="2400" dirty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Tokenize a set of texts (</a:t>
            </a:r>
            <a:r>
              <a:rPr lang="en-US" sz="2000" dirty="0">
                <a:solidFill>
                  <a:srgbClr val="FFFFFF"/>
                </a:solidFill>
                <a:latin typeface="Monaco" charset="0"/>
                <a:ea typeface="Monaco" charset="0"/>
                <a:cs typeface="Monaco" charset="0"/>
                <a:sym typeface="Source Sans Pro"/>
              </a:rPr>
              <a:t>tokens_*</a:t>
            </a:r>
            <a:r>
              <a:rPr lang="en-US" sz="2400" dirty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)</a:t>
            </a:r>
          </a:p>
        </p:txBody>
      </p:sp>
      <p:sp>
        <p:nvSpPr>
          <p:cNvPr id="8" name="Shape 39">
            <a:extLst>
              <a:ext uri="{FF2B5EF4-FFF2-40B4-BE49-F238E27FC236}">
                <a16:creationId xmlns:a16="http://schemas.microsoft.com/office/drawing/2014/main" id="{ABFBF46B-59EE-B9C4-442B-445A8E62C46E}"/>
              </a:ext>
            </a:extLst>
          </p:cNvPr>
          <p:cNvSpPr/>
          <p:nvPr/>
        </p:nvSpPr>
        <p:spPr>
          <a:xfrm>
            <a:off x="9007" y="10091485"/>
            <a:ext cx="6822465" cy="6780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4570" tIns="54570" rIns="54570" bIns="54570" anchor="ctr">
            <a:spAutoFit/>
          </a:bodyPr>
          <a:lstStyle/>
          <a:p>
            <a:pPr lvl="0" algn="r">
              <a:lnSpc>
                <a:spcPct val="90000"/>
              </a:lnSpc>
              <a:defRPr sz="1800"/>
            </a:pPr>
            <a:r>
              <a:rPr lang="en-US" sz="1400" dirty="0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by </a:t>
            </a:r>
            <a:r>
              <a:rPr lang="en-US" sz="1400" b="1" dirty="0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Stefan Müller </a:t>
            </a:r>
            <a:r>
              <a:rPr lang="en-US" sz="1400" dirty="0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and</a:t>
            </a:r>
            <a:r>
              <a:rPr lang="en-US" sz="1400" b="1" dirty="0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 Kenneth Benoit </a:t>
            </a:r>
            <a:r>
              <a:rPr lang="en-US" sz="1400" dirty="0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• </a:t>
            </a:r>
            <a:r>
              <a:rPr lang="en-US" sz="1400" i="1" dirty="0" err="1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smueller@quanteda.org</a:t>
            </a:r>
            <a:r>
              <a:rPr lang="en-US" sz="1400" i="1" dirty="0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, </a:t>
            </a:r>
            <a:r>
              <a:rPr lang="en-US" sz="1400" i="1" dirty="0" err="1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kbenoit@quanteda.org</a:t>
            </a:r>
            <a:r>
              <a:rPr lang="en-US" sz="1400" i="1" dirty="0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 </a:t>
            </a:r>
          </a:p>
          <a:p>
            <a:pPr lvl="0" algn="r">
              <a:lnSpc>
                <a:spcPct val="90000"/>
              </a:lnSpc>
              <a:defRPr sz="1800"/>
            </a:pPr>
            <a:r>
              <a:rPr lang="en-US" sz="1300" i="1" dirty="0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https://</a:t>
            </a:r>
            <a:r>
              <a:rPr lang="en-US" sz="1300" i="1" dirty="0" err="1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creativecommons.org</a:t>
            </a:r>
            <a:r>
              <a:rPr lang="en-US" sz="1300" i="1" dirty="0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/licenses/by/4.0/</a:t>
            </a:r>
          </a:p>
          <a:p>
            <a:pPr algn="r">
              <a:lnSpc>
                <a:spcPct val="90000"/>
              </a:lnSpc>
              <a:defRPr sz="1800"/>
            </a:pPr>
            <a:r>
              <a:rPr lang="en-US" sz="1400" i="1" dirty="0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Learn more at: </a:t>
            </a:r>
            <a:r>
              <a:rPr lang="en-US" sz="1400" i="1" dirty="0">
                <a:solidFill>
                  <a:srgbClr val="006AC7"/>
                </a:solidFill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https://</a:t>
            </a:r>
            <a:r>
              <a:rPr lang="en-US" sz="1400" i="1" dirty="0" err="1">
                <a:solidFill>
                  <a:srgbClr val="006AC7"/>
                </a:solidFill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quanteda.io</a:t>
            </a:r>
            <a:r>
              <a:rPr lang="en-US" sz="1400" i="1" dirty="0">
                <a:solidFill>
                  <a:srgbClr val="006AC7"/>
                </a:solidFill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  </a:t>
            </a:r>
            <a:r>
              <a:rPr lang="en-US" sz="1400" dirty="0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•  updated: 12/2023</a:t>
            </a:r>
            <a:endParaRPr lang="en-US" sz="1400" dirty="0">
              <a:solidFill>
                <a:srgbClr val="006AC7"/>
              </a:solidFill>
              <a:latin typeface="Source Sans Pro" charset="0"/>
              <a:ea typeface="Source Sans Pro" charset="0"/>
              <a:cs typeface="Source Sans Pro" charset="0"/>
              <a:sym typeface="Source Sans Pro Light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115225" y="4392072"/>
            <a:ext cx="6362365" cy="4893289"/>
          </a:xfrm>
          <a:prstGeom prst="rect">
            <a:avLst/>
          </a:prstGeom>
          <a:noFill/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no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684461" y="278530"/>
            <a:ext cx="7178303" cy="4002526"/>
          </a:xfrm>
          <a:prstGeom prst="rect">
            <a:avLst/>
          </a:prstGeom>
          <a:noFill/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no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676472" y="4723357"/>
            <a:ext cx="7178303" cy="4757044"/>
          </a:xfrm>
          <a:prstGeom prst="rect">
            <a:avLst/>
          </a:prstGeom>
          <a:noFill/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no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22" name="Shape 35"/>
          <p:cNvSpPr/>
          <p:nvPr/>
        </p:nvSpPr>
        <p:spPr>
          <a:xfrm>
            <a:off x="6794697" y="1036640"/>
            <a:ext cx="7107106" cy="30982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/>
          <a:p>
            <a:pPr algn="l"/>
            <a:r>
              <a:rPr lang="en-GB" sz="1500" b="1" dirty="0">
                <a:latin typeface="Source Sans Pro" charset="0"/>
                <a:ea typeface="Source Sans Pro" charset="0"/>
                <a:cs typeface="Source Sans Pro" charset="0"/>
              </a:rPr>
              <a:t>Correspondence Analysis (CA)</a:t>
            </a:r>
          </a:p>
          <a:p>
            <a:pPr algn="l"/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textmodel_ca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(x, threads = 2, sparse = TRUE, </a:t>
            </a:r>
            <a:r>
              <a:rPr lang="en-GB" sz="1300" dirty="0" err="1">
                <a:latin typeface="Monaco" charset="0"/>
                <a:ea typeface="Monaco" charset="0"/>
                <a:cs typeface="Monaco" charset="0"/>
              </a:rPr>
              <a:t>residual_floor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 = 0.1)</a:t>
            </a:r>
          </a:p>
          <a:p>
            <a:pPr algn="l">
              <a:spcBef>
                <a:spcPts val="800"/>
              </a:spcBef>
            </a:pPr>
            <a:r>
              <a:rPr lang="en-GB" sz="1500" b="1" dirty="0">
                <a:latin typeface="Source Sans Pro" charset="0"/>
                <a:ea typeface="Source Sans Pro" charset="0"/>
                <a:cs typeface="Source Sans Pro" charset="0"/>
              </a:rPr>
              <a:t>Naïve Bayes classifier for texts</a:t>
            </a:r>
          </a:p>
          <a:p>
            <a:pPr algn="l"/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textmodel_nb</a:t>
            </a:r>
            <a:r>
              <a:rPr lang="en-GB" sz="13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(x, y = </a:t>
            </a:r>
            <a:r>
              <a:rPr lang="en-GB" sz="1300" dirty="0" err="1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training_labels</a:t>
            </a:r>
            <a:r>
              <a:rPr lang="en-GB" sz="13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, distribution = "multinomial")</a:t>
            </a:r>
          </a:p>
          <a:p>
            <a:pPr algn="l">
              <a:spcBef>
                <a:spcPts val="800"/>
              </a:spcBef>
            </a:pPr>
            <a:r>
              <a:rPr lang="en-GB" sz="1500" b="1" dirty="0">
                <a:latin typeface="Source Sans Pro" charset="0"/>
                <a:ea typeface="Source Sans Pro" charset="0"/>
                <a:cs typeface="Source Sans Pro" charset="0"/>
              </a:rPr>
              <a:t>SVM classifier for texts</a:t>
            </a:r>
          </a:p>
          <a:p>
            <a:pPr algn="l"/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textmodel_svm</a:t>
            </a:r>
            <a:r>
              <a:rPr lang="en-GB" sz="13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(x, y = </a:t>
            </a:r>
            <a:r>
              <a:rPr lang="en-GB" sz="1300" dirty="0" err="1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training_labels</a:t>
            </a:r>
            <a:r>
              <a:rPr lang="en-GB" sz="13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)</a:t>
            </a:r>
          </a:p>
          <a:p>
            <a:pPr algn="l">
              <a:spcBef>
                <a:spcPts val="800"/>
              </a:spcBef>
            </a:pPr>
            <a:r>
              <a:rPr lang="en-GB" sz="1500" b="1" dirty="0" err="1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</a:rPr>
              <a:t>Wordscores</a:t>
            </a:r>
            <a:r>
              <a:rPr lang="en-GB" sz="1500" b="1" dirty="0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</a:rPr>
              <a:t> text model</a:t>
            </a:r>
          </a:p>
          <a:p>
            <a:pPr algn="l"/>
            <a:r>
              <a:rPr lang="en-GB" sz="1300" dirty="0" err="1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refscores</a:t>
            </a:r>
            <a:r>
              <a:rPr lang="en-GB" sz="13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 &lt;- </a:t>
            </a:r>
            <a:r>
              <a:rPr lang="mr-IN" sz="1300" dirty="0" err="1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c</a:t>
            </a:r>
            <a:r>
              <a:rPr lang="mr-IN" sz="13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(</a:t>
            </a:r>
            <a:r>
              <a:rPr lang="mr-IN" sz="1300" dirty="0" err="1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seq</a:t>
            </a:r>
            <a:r>
              <a:rPr lang="mr-IN" sz="13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(-1.5, 1.5, .75), NA))</a:t>
            </a:r>
            <a:endParaRPr lang="en-GB" sz="1300" dirty="0">
              <a:solidFill>
                <a:schemeClr val="tx1"/>
              </a:solidFill>
              <a:latin typeface="Monaco" charset="0"/>
              <a:ea typeface="Monaco" charset="0"/>
              <a:cs typeface="Monaco" charset="0"/>
            </a:endParaRPr>
          </a:p>
          <a:p>
            <a:pPr algn="l"/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textmodel_wordscores</a:t>
            </a:r>
            <a:r>
              <a:rPr lang="en-GB" sz="13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(</a:t>
            </a:r>
            <a:r>
              <a:rPr lang="en-GB" sz="1300" dirty="0" err="1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data_dfm_lbgexample</a:t>
            </a:r>
            <a:r>
              <a:rPr lang="en-GB" sz="13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en-GB" sz="1300" dirty="0" err="1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refscores</a:t>
            </a:r>
            <a:r>
              <a:rPr lang="en-GB" sz="13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)</a:t>
            </a:r>
            <a:endParaRPr lang="en-GB" sz="1300" dirty="0">
              <a:solidFill>
                <a:schemeClr val="tx1"/>
              </a:solidFill>
              <a:latin typeface="Source Sans Pro" charset="0"/>
              <a:ea typeface="Source Sans Pro" charset="0"/>
              <a:cs typeface="Source Sans Pro" charset="0"/>
            </a:endParaRPr>
          </a:p>
          <a:p>
            <a:pPr algn="l">
              <a:spcBef>
                <a:spcPts val="800"/>
              </a:spcBef>
            </a:pPr>
            <a:r>
              <a:rPr lang="en-GB" sz="1500" b="1" dirty="0" err="1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</a:rPr>
              <a:t>Wordfish</a:t>
            </a:r>
            <a:r>
              <a:rPr lang="en-GB" sz="1500" b="1" dirty="0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</a:rPr>
              <a:t> Poisson scaling model</a:t>
            </a:r>
          </a:p>
          <a:p>
            <a:pPr algn="l"/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textmodel_wordfish</a:t>
            </a:r>
            <a:r>
              <a:rPr lang="en-GB" sz="13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(</a:t>
            </a:r>
            <a:r>
              <a:rPr lang="en-GB" sz="1300" dirty="0" err="1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dfm</a:t>
            </a:r>
            <a:r>
              <a:rPr lang="en-GB" sz="13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(data_corpus_irishbudget2010), </a:t>
            </a:r>
            <a:r>
              <a:rPr lang="en-GB" sz="1300" dirty="0" err="1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dir</a:t>
            </a:r>
            <a:r>
              <a:rPr lang="en-GB" sz="13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 = c(6,5))</a:t>
            </a:r>
          </a:p>
          <a:p>
            <a:pPr algn="l">
              <a:spcBef>
                <a:spcPts val="800"/>
              </a:spcBef>
            </a:pPr>
            <a:r>
              <a:rPr lang="en-GB" sz="1500" b="1" dirty="0" err="1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</a:rPr>
              <a:t>Textmodel</a:t>
            </a:r>
            <a:r>
              <a:rPr lang="en-GB" sz="1500" b="1" dirty="0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</a:rPr>
              <a:t> methods:  </a:t>
            </a:r>
            <a:r>
              <a:rPr lang="en-GB" sz="1300" dirty="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predict</a:t>
            </a:r>
            <a:r>
              <a:rPr lang="en-GB" sz="13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(), </a:t>
            </a:r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coef</a:t>
            </a:r>
            <a:r>
              <a:rPr lang="en-GB" sz="13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(), </a:t>
            </a:r>
            <a:r>
              <a:rPr lang="en-GB" sz="1300" dirty="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summary</a:t>
            </a:r>
            <a:r>
              <a:rPr lang="en-GB" sz="13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(), </a:t>
            </a:r>
            <a:r>
              <a:rPr lang="en-GB" sz="1300" dirty="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print</a:t>
            </a:r>
            <a:r>
              <a:rPr lang="en-GB" sz="13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()</a:t>
            </a:r>
          </a:p>
        </p:txBody>
      </p:sp>
      <p:sp>
        <p:nvSpPr>
          <p:cNvPr id="25" name="Shape 35"/>
          <p:cNvSpPr/>
          <p:nvPr/>
        </p:nvSpPr>
        <p:spPr>
          <a:xfrm>
            <a:off x="6799156" y="5321031"/>
            <a:ext cx="6948911" cy="41242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/>
          <a:p>
            <a:pPr algn="l"/>
            <a:r>
              <a:rPr lang="en-GB" sz="1500" b="1" dirty="0">
                <a:latin typeface="Source Sans Pro" charset="0"/>
                <a:ea typeface="Source Sans Pro" charset="0"/>
                <a:cs typeface="Source Sans Pro" charset="0"/>
              </a:rPr>
              <a:t>Plot features as a </a:t>
            </a:r>
            <a:r>
              <a:rPr lang="en-GB" sz="1500" b="1" dirty="0" err="1">
                <a:latin typeface="Source Sans Pro" charset="0"/>
                <a:ea typeface="Source Sans Pro" charset="0"/>
                <a:cs typeface="Source Sans Pro" charset="0"/>
              </a:rPr>
              <a:t>wordcloud</a:t>
            </a:r>
            <a:endParaRPr lang="en-GB" sz="1500" b="1" dirty="0">
              <a:latin typeface="Source Sans Pro" charset="0"/>
              <a:ea typeface="Source Sans Pro" charset="0"/>
              <a:cs typeface="Source Sans Pro" charset="0"/>
            </a:endParaRPr>
          </a:p>
          <a:p>
            <a:pPr algn="l"/>
            <a:r>
              <a:rPr lang="en-GB" sz="1300" dirty="0" err="1">
                <a:latin typeface="Monaco" charset="0"/>
                <a:ea typeface="Monaco" charset="0"/>
                <a:cs typeface="Monaco" charset="0"/>
              </a:rPr>
              <a:t>data_corpus_inaugural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 |&gt;</a:t>
            </a:r>
          </a:p>
          <a:p>
            <a:pPr algn="l"/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  </a:t>
            </a:r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corpus_subset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(President == "Obama") |&gt;</a:t>
            </a:r>
          </a:p>
          <a:p>
            <a:pPr algn="l"/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  </a:t>
            </a:r>
            <a:r>
              <a:rPr lang="en-GB" sz="1300" dirty="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tokens</a:t>
            </a:r>
            <a:r>
              <a:rPr lang="en-GB" sz="13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() |&gt; </a:t>
            </a:r>
          </a:p>
          <a:p>
            <a:pPr algn="l"/>
            <a:r>
              <a:rPr lang="en-GB" sz="1300" dirty="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  </a:t>
            </a:r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tokens_remove</a:t>
            </a:r>
            <a:r>
              <a:rPr lang="en-GB" sz="13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(pattern = </a:t>
            </a:r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stopwords</a:t>
            </a:r>
            <a:r>
              <a:rPr lang="en-GB" sz="13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("</a:t>
            </a:r>
            <a:r>
              <a:rPr lang="en-GB" sz="1300" dirty="0" err="1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en</a:t>
            </a:r>
            <a:r>
              <a:rPr lang="en-GB" sz="13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"))</a:t>
            </a:r>
            <a:r>
              <a:rPr lang="en-GB" sz="1300" dirty="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en-GB" sz="13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|&gt;</a:t>
            </a:r>
            <a:r>
              <a:rPr lang="en-GB" sz="1300" dirty="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 </a:t>
            </a:r>
          </a:p>
          <a:p>
            <a:pPr algn="l"/>
            <a:r>
              <a:rPr lang="en-GB" sz="1300" dirty="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  </a:t>
            </a:r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dfm</a:t>
            </a:r>
            <a:r>
              <a:rPr lang="en-GB" sz="13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() |&gt;  </a:t>
            </a:r>
          </a:p>
          <a:p>
            <a:pPr algn="l"/>
            <a:r>
              <a:rPr lang="en-GB" sz="1300" dirty="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  </a:t>
            </a:r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textplot_wordcloud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() </a:t>
            </a:r>
          </a:p>
          <a:p>
            <a:pPr algn="l"/>
            <a:r>
              <a:rPr lang="en-GB" sz="1500" b="1" dirty="0">
                <a:latin typeface="Source Sans Pro" charset="0"/>
                <a:ea typeface="Source Sans Pro" charset="0"/>
                <a:cs typeface="Source Sans Pro" charset="0"/>
              </a:rPr>
              <a:t>	</a:t>
            </a:r>
            <a:endParaRPr lang="en-GB" sz="1300" b="1" dirty="0">
              <a:latin typeface="Source Sans Pro" charset="0"/>
              <a:ea typeface="Source Sans Pro" charset="0"/>
              <a:cs typeface="Source Sans Pro" charset="0"/>
            </a:endParaRPr>
          </a:p>
          <a:p>
            <a:pPr algn="l"/>
            <a:r>
              <a:rPr lang="en-GB" sz="1500" b="1" dirty="0">
                <a:latin typeface="Source Sans Pro" charset="0"/>
                <a:ea typeface="Source Sans Pro" charset="0"/>
                <a:cs typeface="Source Sans Pro" charset="0"/>
              </a:rPr>
              <a:t>Plot word </a:t>
            </a:r>
            <a:r>
              <a:rPr lang="en-GB" sz="1500" b="1" dirty="0" err="1">
                <a:latin typeface="Source Sans Pro" charset="0"/>
                <a:ea typeface="Source Sans Pro" charset="0"/>
                <a:cs typeface="Source Sans Pro" charset="0"/>
              </a:rPr>
              <a:t>keyness</a:t>
            </a:r>
            <a:endParaRPr lang="en-GB" sz="1500" dirty="0">
              <a:latin typeface="Source Sans Pro" charset="0"/>
              <a:ea typeface="Source Sans Pro" charset="0"/>
              <a:cs typeface="Source Sans Pro" charset="0"/>
            </a:endParaRPr>
          </a:p>
          <a:p>
            <a:pPr algn="l"/>
            <a:r>
              <a:rPr lang="en-GB" sz="1300" dirty="0" err="1">
                <a:latin typeface="Monaco" charset="0"/>
                <a:ea typeface="Monaco" charset="0"/>
                <a:cs typeface="Monaco" charset="0"/>
              </a:rPr>
              <a:t>data_corpus_inaugural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 |&gt; </a:t>
            </a:r>
          </a:p>
          <a:p>
            <a:pPr algn="l"/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  </a:t>
            </a:r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corpus_subset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(President %in% </a:t>
            </a:r>
          </a:p>
          <a:p>
            <a:pPr algn="l"/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  		    c("Obama", "Trump")) |&gt;</a:t>
            </a:r>
          </a:p>
          <a:p>
            <a:pPr algn="l"/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  </a:t>
            </a:r>
            <a:r>
              <a:rPr lang="en-GB" sz="1300" dirty="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tokens</a:t>
            </a:r>
            <a:r>
              <a:rPr lang="en-GB" sz="13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() |&gt; </a:t>
            </a:r>
          </a:p>
          <a:p>
            <a:pPr algn="l"/>
            <a:r>
              <a:rPr lang="en-GB" sz="1300" dirty="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  </a:t>
            </a:r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dfm</a:t>
            </a:r>
            <a:r>
              <a:rPr lang="en-GB" sz="13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() |&gt; </a:t>
            </a:r>
          </a:p>
          <a:p>
            <a:pPr algn="l"/>
            <a:r>
              <a:rPr lang="en-GB" sz="1300" dirty="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  </a:t>
            </a:r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dfm_group</a:t>
            </a:r>
            <a:r>
              <a:rPr lang="en-GB" sz="13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</a:rPr>
              <a:t>(groups = President) |&gt; </a:t>
            </a:r>
          </a:p>
          <a:p>
            <a:pPr algn="l"/>
            <a:r>
              <a:rPr lang="en-GB" sz="1300" dirty="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  </a:t>
            </a:r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textstat_keyness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(target = "Trump") |&gt; </a:t>
            </a:r>
          </a:p>
          <a:p>
            <a:pPr algn="l"/>
            <a:r>
              <a:rPr lang="en-GB" sz="1300" dirty="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  </a:t>
            </a:r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textplot_keyness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()</a:t>
            </a:r>
          </a:p>
          <a:p>
            <a:pPr algn="l"/>
            <a:endParaRPr lang="en-GB" sz="1300" b="1" dirty="0">
              <a:latin typeface="Source Sans Pro" charset="0"/>
              <a:ea typeface="Source Sans Pro" charset="0"/>
              <a:cs typeface="Source Sans Pro" charset="0"/>
            </a:endParaRPr>
          </a:p>
          <a:p>
            <a:pPr algn="l"/>
            <a:r>
              <a:rPr lang="en-GB" sz="1500" b="1" dirty="0">
                <a:latin typeface="Source Sans Pro" charset="0"/>
                <a:ea typeface="Source Sans Pro" charset="0"/>
                <a:cs typeface="Source Sans Pro" charset="0"/>
              </a:rPr>
              <a:t>Plot </a:t>
            </a:r>
            <a:r>
              <a:rPr lang="en-GB" sz="1500" b="1" dirty="0" err="1">
                <a:latin typeface="Source Sans Pro" charset="0"/>
                <a:ea typeface="Source Sans Pro" charset="0"/>
                <a:cs typeface="Source Sans Pro" charset="0"/>
              </a:rPr>
              <a:t>Wordfish</a:t>
            </a:r>
            <a:r>
              <a:rPr lang="en-GB" sz="1500" b="1" dirty="0">
                <a:latin typeface="Source Sans Pro" charset="0"/>
                <a:ea typeface="Source Sans Pro" charset="0"/>
                <a:cs typeface="Source Sans Pro" charset="0"/>
              </a:rPr>
              <a:t>, </a:t>
            </a:r>
            <a:r>
              <a:rPr lang="en-GB" sz="1500" b="1" dirty="0" err="1">
                <a:latin typeface="Source Sans Pro" charset="0"/>
                <a:ea typeface="Source Sans Pro" charset="0"/>
                <a:cs typeface="Source Sans Pro" charset="0"/>
              </a:rPr>
              <a:t>Wordscores</a:t>
            </a:r>
            <a:r>
              <a:rPr lang="en-GB" sz="1500" b="1" dirty="0">
                <a:latin typeface="Source Sans Pro" charset="0"/>
                <a:ea typeface="Source Sans Pro" charset="0"/>
                <a:cs typeface="Source Sans Pro" charset="0"/>
              </a:rPr>
              <a:t> or CA models </a:t>
            </a:r>
          </a:p>
          <a:p>
            <a:pPr algn="l"/>
            <a:r>
              <a:rPr lang="en-GB" sz="1300" dirty="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textplot_scale1d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(</a:t>
            </a:r>
            <a:r>
              <a:rPr lang="en-GB" sz="1300" i="1" dirty="0" err="1">
                <a:latin typeface="Monaco" charset="0"/>
                <a:ea typeface="Monaco" charset="0"/>
                <a:cs typeface="Monaco" charset="0"/>
              </a:rPr>
              <a:t>scaling_model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,</a:t>
            </a:r>
            <a:r>
              <a:rPr lang="en-GB" sz="1300" i="1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margin = "documents")</a:t>
            </a:r>
            <a:r>
              <a:rPr lang="en-GB" sz="1300" dirty="0">
                <a:latin typeface="Source Sans Pro" charset="0"/>
                <a:ea typeface="Source Sans Pro" charset="0"/>
                <a:cs typeface="Source Sans Pro" charset="0"/>
              </a:rPr>
              <a:t>	</a:t>
            </a:r>
          </a:p>
        </p:txBody>
      </p:sp>
      <p:sp>
        <p:nvSpPr>
          <p:cNvPr id="28" name="Shape 35"/>
          <p:cNvSpPr/>
          <p:nvPr/>
        </p:nvSpPr>
        <p:spPr>
          <a:xfrm>
            <a:off x="242843" y="5033206"/>
            <a:ext cx="6265777" cy="40985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/>
          <a:p>
            <a:pPr algn="l"/>
            <a:r>
              <a:rPr lang="de-DE" sz="1500" b="1" dirty="0" err="1">
                <a:latin typeface="Source Sans Pro" charset="0"/>
                <a:ea typeface="Source Sans Pro" charset="0"/>
                <a:cs typeface="Source Sans Pro" charset="0"/>
              </a:rPr>
              <a:t>Tabulate</a:t>
            </a:r>
            <a:r>
              <a:rPr lang="de-DE" sz="1500" b="1" dirty="0">
                <a:latin typeface="Source Sans Pro" charset="0"/>
                <a:ea typeface="Source Sans Pro" charset="0"/>
                <a:cs typeface="Source Sans Pro" charset="0"/>
              </a:rPr>
              <a:t> </a:t>
            </a:r>
            <a:r>
              <a:rPr lang="de-DE" sz="1500" b="1" dirty="0" err="1">
                <a:latin typeface="Source Sans Pro" charset="0"/>
                <a:ea typeface="Source Sans Pro" charset="0"/>
                <a:cs typeface="Source Sans Pro" charset="0"/>
              </a:rPr>
              <a:t>feature</a:t>
            </a:r>
            <a:r>
              <a:rPr lang="de-DE" sz="1500" b="1" dirty="0">
                <a:latin typeface="Source Sans Pro" charset="0"/>
                <a:ea typeface="Source Sans Pro" charset="0"/>
                <a:cs typeface="Source Sans Pro" charset="0"/>
              </a:rPr>
              <a:t> </a:t>
            </a:r>
            <a:r>
              <a:rPr lang="de-DE" sz="1500" b="1" dirty="0" err="1">
                <a:latin typeface="Source Sans Pro" charset="0"/>
                <a:ea typeface="Source Sans Pro" charset="0"/>
                <a:cs typeface="Source Sans Pro" charset="0"/>
              </a:rPr>
              <a:t>frequencies</a:t>
            </a:r>
            <a:r>
              <a:rPr lang="de-DE" sz="1500" b="1" dirty="0">
                <a:latin typeface="Source Sans Pro" charset="0"/>
                <a:ea typeface="Source Sans Pro" charset="0"/>
                <a:cs typeface="Source Sans Pro" charset="0"/>
              </a:rPr>
              <a:t> </a:t>
            </a:r>
            <a:r>
              <a:rPr lang="de-DE" sz="1500" b="1" dirty="0" err="1">
                <a:latin typeface="Source Sans Pro" charset="0"/>
                <a:ea typeface="Source Sans Pro" charset="0"/>
                <a:cs typeface="Source Sans Pro" charset="0"/>
              </a:rPr>
              <a:t>from</a:t>
            </a:r>
            <a:r>
              <a:rPr lang="de-DE" sz="1500" b="1" dirty="0">
                <a:latin typeface="Source Sans Pro" charset="0"/>
                <a:ea typeface="Source Sans Pro" charset="0"/>
                <a:cs typeface="Source Sans Pro" charset="0"/>
              </a:rPr>
              <a:t> a </a:t>
            </a:r>
            <a:r>
              <a:rPr lang="de-DE" sz="1500" b="1" dirty="0" err="1">
                <a:latin typeface="Source Sans Pro" charset="0"/>
                <a:ea typeface="Source Sans Pro" charset="0"/>
                <a:cs typeface="Source Sans Pro" charset="0"/>
              </a:rPr>
              <a:t>dfm</a:t>
            </a:r>
            <a:endParaRPr lang="en-GB" sz="1500" b="1" dirty="0">
              <a:latin typeface="Source Sans Pro" charset="0"/>
              <a:ea typeface="Source Sans Pro" charset="0"/>
              <a:cs typeface="Source Sans Pro" charset="0"/>
            </a:endParaRPr>
          </a:p>
          <a:p>
            <a:pPr algn="l"/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textstat_frequency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(x) </a:t>
            </a:r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topfeatures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(x)</a:t>
            </a:r>
          </a:p>
          <a:p>
            <a:pPr algn="l">
              <a:spcBef>
                <a:spcPts val="800"/>
              </a:spcBef>
            </a:pPr>
            <a:r>
              <a:rPr lang="en-US" sz="1500" b="1" dirty="0">
                <a:latin typeface="Source Sans Pro" charset="0"/>
                <a:ea typeface="Source Sans Pro" charset="0"/>
                <a:cs typeface="Source Sans Pro" charset="0"/>
              </a:rPr>
              <a:t>Identify and score collocations from a tokenized text</a:t>
            </a:r>
          </a:p>
          <a:p>
            <a:pPr algn="l"/>
            <a:r>
              <a:rPr lang="en-US" sz="1300" dirty="0" err="1">
                <a:latin typeface="Monaco" charset="0"/>
                <a:ea typeface="Monaco" charset="0"/>
                <a:cs typeface="Monaco" charset="0"/>
              </a:rPr>
              <a:t>toks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 &lt;- </a:t>
            </a:r>
            <a:r>
              <a:rPr lang="en-US" sz="1300" dirty="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tokens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(c("</a:t>
            </a:r>
            <a:r>
              <a:rPr lang="en-US" sz="1300" dirty="0" err="1">
                <a:latin typeface="Monaco" charset="0"/>
                <a:ea typeface="Monaco" charset="0"/>
                <a:cs typeface="Monaco" charset="0"/>
              </a:rPr>
              <a:t>quanteda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 is a </a:t>
            </a:r>
            <a:r>
              <a:rPr lang="en-US" sz="1300" dirty="0" err="1">
                <a:latin typeface="Monaco" charset="0"/>
                <a:ea typeface="Monaco" charset="0"/>
                <a:cs typeface="Monaco" charset="0"/>
              </a:rPr>
              <a:t>pkg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 for quant text analysis",</a:t>
            </a:r>
            <a:br>
              <a:rPr lang="en-US" sz="1300" dirty="0">
                <a:latin typeface="Monaco" charset="0"/>
                <a:ea typeface="Monaco" charset="0"/>
                <a:cs typeface="Monaco" charset="0"/>
              </a:rPr>
            </a:b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                 "quant text analysis is a growing field"))</a:t>
            </a:r>
          </a:p>
          <a:p>
            <a:pPr algn="l"/>
            <a:r>
              <a:rPr lang="en-US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textstat_collocations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(</a:t>
            </a:r>
            <a:r>
              <a:rPr lang="en-US" sz="1300" dirty="0" err="1">
                <a:latin typeface="Monaco" charset="0"/>
                <a:ea typeface="Monaco" charset="0"/>
                <a:cs typeface="Monaco" charset="0"/>
              </a:rPr>
              <a:t>toks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, size = 3, </a:t>
            </a:r>
            <a:r>
              <a:rPr lang="en-US" sz="1300" dirty="0" err="1">
                <a:latin typeface="Monaco" charset="0"/>
                <a:ea typeface="Monaco" charset="0"/>
                <a:cs typeface="Monaco" charset="0"/>
              </a:rPr>
              <a:t>min_count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 = 2</a:t>
            </a:r>
            <a:r>
              <a:rPr lang="de-DE" sz="1300" dirty="0">
                <a:latin typeface="Monaco" charset="0"/>
                <a:ea typeface="Monaco" charset="0"/>
                <a:cs typeface="Monaco" charset="0"/>
              </a:rPr>
              <a:t>)</a:t>
            </a:r>
          </a:p>
          <a:p>
            <a:pPr algn="l">
              <a:spcBef>
                <a:spcPts val="800"/>
              </a:spcBef>
            </a:pPr>
            <a:r>
              <a:rPr lang="en-GB" sz="1500" b="1" dirty="0">
                <a:latin typeface="Source Sans Pro" charset="0"/>
                <a:ea typeface="Source Sans Pro" charset="0"/>
                <a:cs typeface="Source Sans Pro" charset="0"/>
              </a:rPr>
              <a:t>Calculate readability of a corpus</a:t>
            </a:r>
          </a:p>
          <a:p>
            <a:pPr algn="l"/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textstat_readability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(x, measure = c("Flesch", "FOG")) </a:t>
            </a:r>
          </a:p>
          <a:p>
            <a:pPr algn="l">
              <a:spcBef>
                <a:spcPts val="800"/>
              </a:spcBef>
            </a:pPr>
            <a:r>
              <a:rPr lang="en-GB" sz="1500" b="1" dirty="0">
                <a:latin typeface="Source Sans Pro" charset="0"/>
                <a:ea typeface="Source Sans Pro" charset="0"/>
                <a:cs typeface="Source Sans Pro" charset="0"/>
              </a:rPr>
              <a:t>Calculate lexical diversity of a </a:t>
            </a:r>
            <a:r>
              <a:rPr lang="en-GB" sz="1500" b="1" dirty="0" err="1">
                <a:latin typeface="Source Sans Pro" charset="0"/>
                <a:ea typeface="Source Sans Pro" charset="0"/>
                <a:cs typeface="Source Sans Pro" charset="0"/>
              </a:rPr>
              <a:t>dfm</a:t>
            </a:r>
            <a:endParaRPr lang="en-GB" sz="1500" b="1" dirty="0">
              <a:latin typeface="Source Sans Pro" charset="0"/>
              <a:ea typeface="Source Sans Pro" charset="0"/>
              <a:cs typeface="Source Sans Pro" charset="0"/>
            </a:endParaRPr>
          </a:p>
          <a:p>
            <a:pPr algn="l"/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textstat_lexdiv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(x, measure = "TTR")</a:t>
            </a:r>
          </a:p>
          <a:p>
            <a:pPr algn="l">
              <a:spcBef>
                <a:spcPts val="800"/>
              </a:spcBef>
            </a:pPr>
            <a:r>
              <a:rPr lang="en-GB" sz="1500" b="1" dirty="0">
                <a:latin typeface="Source Sans Pro" charset="0"/>
                <a:ea typeface="Source Sans Pro" charset="0"/>
                <a:cs typeface="Source Sans Pro" charset="0"/>
              </a:rPr>
              <a:t>Measure distance or similarity from a </a:t>
            </a:r>
            <a:r>
              <a:rPr lang="en-GB" sz="1500" b="1" dirty="0" err="1">
                <a:latin typeface="Source Sans Pro" charset="0"/>
                <a:ea typeface="Source Sans Pro" charset="0"/>
                <a:cs typeface="Source Sans Pro" charset="0"/>
              </a:rPr>
              <a:t>dfm</a:t>
            </a:r>
            <a:endParaRPr lang="en-GB" sz="1500" b="1" dirty="0">
              <a:latin typeface="Source Sans Pro" charset="0"/>
              <a:ea typeface="Source Sans Pro" charset="0"/>
              <a:cs typeface="Source Sans Pro" charset="0"/>
            </a:endParaRPr>
          </a:p>
          <a:p>
            <a:pPr algn="l"/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textstat_simil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(x, "2017-Trump", method = "cosine", </a:t>
            </a:r>
          </a:p>
          <a:p>
            <a:pPr algn="l"/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		   margin = c("documents", "features"))</a:t>
            </a:r>
            <a:endParaRPr lang="en-GB" sz="1300" i="1" dirty="0">
              <a:solidFill>
                <a:srgbClr val="006AC7"/>
              </a:solidFill>
              <a:latin typeface="Monaco" charset="0"/>
              <a:ea typeface="Monaco" charset="0"/>
              <a:cs typeface="Monaco" charset="0"/>
            </a:endParaRPr>
          </a:p>
          <a:p>
            <a:pPr algn="l"/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textstat_dist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(x, "2017-Trump", </a:t>
            </a:r>
          </a:p>
          <a:p>
            <a:pPr algn="l"/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		  margin = c("documents", "features"))</a:t>
            </a:r>
            <a:endParaRPr lang="en-GB" sz="1300" i="1" dirty="0">
              <a:solidFill>
                <a:srgbClr val="006AC7"/>
              </a:solidFill>
              <a:latin typeface="Monaco" charset="0"/>
              <a:ea typeface="Monaco" charset="0"/>
              <a:cs typeface="Monaco" charset="0"/>
            </a:endParaRPr>
          </a:p>
          <a:p>
            <a:pPr algn="l">
              <a:spcBef>
                <a:spcPts val="800"/>
              </a:spcBef>
            </a:pPr>
            <a:r>
              <a:rPr lang="en-GB" sz="1500" b="1" dirty="0">
                <a:latin typeface="Source Sans Pro" charset="0"/>
                <a:ea typeface="Source Sans Pro" charset="0"/>
                <a:cs typeface="Source Sans Pro" charset="0"/>
              </a:rPr>
              <a:t>Calculate </a:t>
            </a:r>
            <a:r>
              <a:rPr lang="en-GB" sz="1500" b="1" dirty="0" err="1">
                <a:latin typeface="Source Sans Pro" charset="0"/>
                <a:ea typeface="Source Sans Pro" charset="0"/>
                <a:cs typeface="Source Sans Pro" charset="0"/>
              </a:rPr>
              <a:t>keyness</a:t>
            </a:r>
            <a:r>
              <a:rPr lang="en-GB" sz="1500" b="1" dirty="0">
                <a:latin typeface="Source Sans Pro" charset="0"/>
                <a:ea typeface="Source Sans Pro" charset="0"/>
                <a:cs typeface="Source Sans Pro" charset="0"/>
              </a:rPr>
              <a:t> statistics</a:t>
            </a:r>
          </a:p>
          <a:p>
            <a:pPr algn="l"/>
            <a:r>
              <a:rPr lang="en-GB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textstat_keyness</a:t>
            </a:r>
            <a:r>
              <a:rPr lang="en-GB" sz="1300" dirty="0">
                <a:latin typeface="Monaco" charset="0"/>
                <a:ea typeface="Monaco" charset="0"/>
                <a:cs typeface="Monaco" charset="0"/>
              </a:rPr>
              <a:t>(x, target = "2017-Trump")</a:t>
            </a:r>
          </a:p>
        </p:txBody>
      </p:sp>
      <p:sp>
        <p:nvSpPr>
          <p:cNvPr id="42" name="Shape 35"/>
          <p:cNvSpPr/>
          <p:nvPr/>
        </p:nvSpPr>
        <p:spPr>
          <a:xfrm>
            <a:off x="271162" y="4583064"/>
            <a:ext cx="6084291" cy="1846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/>
          <a:p>
            <a:pPr algn="l"/>
            <a:endParaRPr lang="en-GB" sz="1200" b="1" i="1">
              <a:solidFill>
                <a:srgbClr val="006AC7"/>
              </a:solidFill>
              <a:latin typeface="Source Sans Pro" charset="0"/>
              <a:ea typeface="Source Sans Pro" charset="0"/>
              <a:cs typeface="Source Sans Pro" charset="0"/>
            </a:endParaRPr>
          </a:p>
        </p:txBody>
      </p:sp>
      <p:sp>
        <p:nvSpPr>
          <p:cNvPr id="49" name="Shape 38"/>
          <p:cNvSpPr/>
          <p:nvPr/>
        </p:nvSpPr>
        <p:spPr>
          <a:xfrm>
            <a:off x="6647804" y="33632"/>
            <a:ext cx="7253999" cy="858643"/>
          </a:xfrm>
          <a:prstGeom prst="roundRect">
            <a:avLst>
              <a:gd name="adj" fmla="val 20098"/>
            </a:avLst>
          </a:prstGeom>
          <a:solidFill>
            <a:srgbClr val="006AC7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/>
          <a:p>
            <a:pPr lvl="1" indent="0">
              <a:defRPr sz="1800"/>
            </a:pPr>
            <a:r>
              <a:rPr lang="en-US" sz="2400" dirty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Fit text models based on a </a:t>
            </a:r>
            <a:r>
              <a:rPr lang="en-US" sz="2400" dirty="0" err="1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dfm</a:t>
            </a:r>
            <a:r>
              <a:rPr lang="en-US" sz="2400" dirty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(</a:t>
            </a:r>
            <a:r>
              <a:rPr lang="en-US" sz="2000" dirty="0" err="1">
                <a:solidFill>
                  <a:srgbClr val="FFFFFF"/>
                </a:solidFill>
                <a:latin typeface="Monaco" charset="0"/>
                <a:ea typeface="Monaco" charset="0"/>
                <a:cs typeface="Monaco" charset="0"/>
                <a:sym typeface="Source Sans Pro"/>
              </a:rPr>
              <a:t>textmodel</a:t>
            </a:r>
            <a:r>
              <a:rPr lang="en-US" sz="2000" dirty="0">
                <a:solidFill>
                  <a:srgbClr val="FFFFFF"/>
                </a:solidFill>
                <a:latin typeface="Monaco" charset="0"/>
                <a:ea typeface="Monaco" charset="0"/>
                <a:cs typeface="Monaco" charset="0"/>
                <a:sym typeface="Source Sans Pro"/>
              </a:rPr>
              <a:t>_*</a:t>
            </a:r>
            <a:r>
              <a:rPr lang="en-US" sz="2400" dirty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)</a:t>
            </a:r>
          </a:p>
          <a:p>
            <a:pPr lvl="1" indent="0">
              <a:defRPr sz="1800"/>
            </a:pPr>
            <a:r>
              <a:rPr lang="en-US" sz="1600" i="1" dirty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These functions require the </a:t>
            </a:r>
            <a:r>
              <a:rPr lang="en-US" sz="1600" b="1" dirty="0" err="1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quanteda.textmodels</a:t>
            </a:r>
            <a:r>
              <a:rPr lang="en-US" sz="1600" b="1" dirty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US" sz="1600" i="1" dirty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package</a:t>
            </a:r>
          </a:p>
        </p:txBody>
      </p:sp>
      <p:sp>
        <p:nvSpPr>
          <p:cNvPr id="53" name="Shape 35"/>
          <p:cNvSpPr/>
          <p:nvPr/>
        </p:nvSpPr>
        <p:spPr>
          <a:xfrm>
            <a:off x="6809909" y="6224541"/>
            <a:ext cx="6836713" cy="1846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/>
          <a:p>
            <a:pPr algn="l"/>
            <a:endParaRPr lang="en-GB" sz="1200" b="1" i="1">
              <a:solidFill>
                <a:srgbClr val="006AC7"/>
              </a:solidFill>
              <a:latin typeface="Source Sans Pro" charset="0"/>
              <a:ea typeface="Source Sans Pro" charset="0"/>
              <a:cs typeface="Source Sans Pro" charset="0"/>
            </a:endParaRPr>
          </a:p>
        </p:txBody>
      </p:sp>
      <p:pic>
        <p:nvPicPr>
          <p:cNvPr id="58" name="Picture 5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38" t="26147" r="25661" b="24848"/>
          <a:stretch/>
        </p:blipFill>
        <p:spPr>
          <a:xfrm>
            <a:off x="12062728" y="5254396"/>
            <a:ext cx="1328655" cy="1323367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8549" y="6450451"/>
            <a:ext cx="1902384" cy="1188990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3902" y="7707032"/>
            <a:ext cx="1685924" cy="1205826"/>
          </a:xfrm>
          <a:prstGeom prst="rect">
            <a:avLst/>
          </a:prstGeom>
        </p:spPr>
      </p:pic>
      <p:sp>
        <p:nvSpPr>
          <p:cNvPr id="24" name="Shape 39"/>
          <p:cNvSpPr/>
          <p:nvPr/>
        </p:nvSpPr>
        <p:spPr>
          <a:xfrm>
            <a:off x="-243805" y="9700899"/>
            <a:ext cx="6822465" cy="8719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4570" tIns="54570" rIns="54570" bIns="54570" anchor="ctr">
            <a:spAutoFit/>
          </a:bodyPr>
          <a:lstStyle/>
          <a:p>
            <a:pPr lvl="0" algn="r">
              <a:lnSpc>
                <a:spcPct val="90000"/>
              </a:lnSpc>
              <a:defRPr sz="1800"/>
            </a:pPr>
            <a:r>
              <a:rPr lang="en-US" sz="1400" dirty="0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by </a:t>
            </a:r>
            <a:r>
              <a:rPr lang="en-US" sz="1400" b="1" dirty="0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Stefan Müller </a:t>
            </a:r>
            <a:r>
              <a:rPr lang="en-US" sz="1400" dirty="0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and</a:t>
            </a:r>
            <a:r>
              <a:rPr lang="en-US" sz="1400" b="1" dirty="0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 Kenneth Benoit </a:t>
            </a:r>
          </a:p>
          <a:p>
            <a:pPr lvl="0" algn="r">
              <a:lnSpc>
                <a:spcPct val="90000"/>
              </a:lnSpc>
              <a:defRPr sz="1800"/>
            </a:pPr>
            <a:r>
              <a:rPr lang="en-US" sz="1400" i="1" dirty="0" err="1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smueller@quanteda.org</a:t>
            </a:r>
            <a:r>
              <a:rPr lang="en-US" sz="1400" i="1" dirty="0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, </a:t>
            </a:r>
            <a:r>
              <a:rPr lang="en-US" sz="1400" i="1" dirty="0" err="1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kbenoit@quanteda.org</a:t>
            </a:r>
            <a:r>
              <a:rPr lang="en-US" sz="1400" i="1" dirty="0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 </a:t>
            </a:r>
          </a:p>
          <a:p>
            <a:pPr lvl="0" algn="r">
              <a:lnSpc>
                <a:spcPct val="90000"/>
              </a:lnSpc>
              <a:defRPr sz="1800"/>
            </a:pPr>
            <a:r>
              <a:rPr lang="en-US" sz="1300" i="1" dirty="0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https://</a:t>
            </a:r>
            <a:r>
              <a:rPr lang="en-US" sz="1300" i="1" dirty="0" err="1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creativecommons.org</a:t>
            </a:r>
            <a:r>
              <a:rPr lang="en-US" sz="1300" i="1" dirty="0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/licenses/by/4.0/</a:t>
            </a:r>
          </a:p>
          <a:p>
            <a:pPr algn="r">
              <a:lnSpc>
                <a:spcPct val="90000"/>
              </a:lnSpc>
              <a:defRPr sz="1800"/>
            </a:pPr>
            <a:r>
              <a:rPr lang="en-US" sz="1400" i="1" dirty="0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Learn more at: </a:t>
            </a:r>
            <a:r>
              <a:rPr lang="en-US" sz="1400" i="1" dirty="0">
                <a:solidFill>
                  <a:srgbClr val="006AC7"/>
                </a:solidFill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https://</a:t>
            </a:r>
            <a:r>
              <a:rPr lang="en-US" sz="1400" i="1" dirty="0" err="1">
                <a:solidFill>
                  <a:srgbClr val="006AC7"/>
                </a:solidFill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quanteda.io</a:t>
            </a:r>
            <a:r>
              <a:rPr lang="en-US" sz="1400" i="1" dirty="0">
                <a:solidFill>
                  <a:srgbClr val="006AC7"/>
                </a:solidFill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  </a:t>
            </a:r>
            <a:r>
              <a:rPr lang="en-US" sz="1400" dirty="0">
                <a:latin typeface="Source Sans Pro" charset="0"/>
                <a:ea typeface="Source Sans Pro" charset="0"/>
                <a:cs typeface="Source Sans Pro" charset="0"/>
                <a:sym typeface="Source Sans Pro Light"/>
              </a:rPr>
              <a:t>•  updated: 12/2023</a:t>
            </a:r>
            <a:endParaRPr lang="en-US" sz="1400" dirty="0">
              <a:solidFill>
                <a:srgbClr val="006AC7"/>
              </a:solidFill>
              <a:latin typeface="Source Sans Pro" charset="0"/>
              <a:ea typeface="Source Sans Pro" charset="0"/>
              <a:cs typeface="Source Sans Pro" charset="0"/>
              <a:sym typeface="Source Sans Pro Ligh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676471" y="9822096"/>
            <a:ext cx="7178303" cy="835234"/>
          </a:xfrm>
          <a:prstGeom prst="rect">
            <a:avLst/>
          </a:prstGeom>
          <a:noFill/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no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31" name="Shape 35"/>
          <p:cNvSpPr/>
          <p:nvPr/>
        </p:nvSpPr>
        <p:spPr>
          <a:xfrm>
            <a:off x="6799156" y="10136876"/>
            <a:ext cx="6265777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/>
          <a:p>
            <a:pPr algn="l">
              <a:spcBef>
                <a:spcPts val="800"/>
              </a:spcBef>
            </a:pPr>
            <a:r>
              <a:rPr lang="en-US" sz="1300" dirty="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convert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(x, to = c("</a:t>
            </a:r>
            <a:r>
              <a:rPr lang="en-US" sz="1300" dirty="0" err="1">
                <a:latin typeface="Monaco" charset="0"/>
                <a:ea typeface="Monaco" charset="0"/>
                <a:cs typeface="Monaco" charset="0"/>
              </a:rPr>
              <a:t>lda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", "tm", "</a:t>
            </a:r>
            <a:r>
              <a:rPr lang="en-US" sz="1300" dirty="0" err="1">
                <a:latin typeface="Monaco" charset="0"/>
                <a:ea typeface="Monaco" charset="0"/>
                <a:cs typeface="Monaco" charset="0"/>
              </a:rPr>
              <a:t>stm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", "</a:t>
            </a:r>
            <a:r>
              <a:rPr lang="en-US" sz="1300" dirty="0" err="1">
                <a:latin typeface="Monaco" charset="0"/>
                <a:ea typeface="Monaco" charset="0"/>
                <a:cs typeface="Monaco" charset="0"/>
              </a:rPr>
              <a:t>austin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", "</a:t>
            </a:r>
            <a:r>
              <a:rPr lang="en-US" sz="1300" dirty="0" err="1">
                <a:latin typeface="Monaco" charset="0"/>
                <a:ea typeface="Monaco" charset="0"/>
                <a:cs typeface="Monaco" charset="0"/>
              </a:rPr>
              <a:t>topicmodels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", 	  		"</a:t>
            </a:r>
            <a:r>
              <a:rPr lang="en-US" sz="1300" dirty="0" err="1">
                <a:latin typeface="Monaco" charset="0"/>
                <a:ea typeface="Monaco" charset="0"/>
                <a:cs typeface="Monaco" charset="0"/>
              </a:rPr>
              <a:t>lsa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", "matrix", "</a:t>
            </a:r>
            <a:r>
              <a:rPr lang="en-US" sz="1300" dirty="0" err="1">
                <a:latin typeface="Monaco" charset="0"/>
                <a:ea typeface="Monaco" charset="0"/>
                <a:cs typeface="Monaco" charset="0"/>
              </a:rPr>
              <a:t>data.frame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"))</a:t>
            </a:r>
            <a:endParaRPr lang="en-GB" sz="1300" dirty="0">
              <a:latin typeface="Monaco" charset="0"/>
              <a:ea typeface="Monaco" charset="0"/>
              <a:cs typeface="Monaco" charset="0"/>
            </a:endParaRPr>
          </a:p>
        </p:txBody>
      </p:sp>
      <p:sp>
        <p:nvSpPr>
          <p:cNvPr id="34" name="Shape 38"/>
          <p:cNvSpPr/>
          <p:nvPr/>
        </p:nvSpPr>
        <p:spPr>
          <a:xfrm>
            <a:off x="6640003" y="9600745"/>
            <a:ext cx="7253999" cy="482886"/>
          </a:xfrm>
          <a:prstGeom prst="roundRect">
            <a:avLst>
              <a:gd name="adj" fmla="val 20098"/>
            </a:avLst>
          </a:prstGeom>
          <a:solidFill>
            <a:srgbClr val="006AC7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/>
          <a:p>
            <a:pPr lvl="1" indent="0">
              <a:defRPr sz="1800"/>
            </a:pPr>
            <a:r>
              <a:rPr lang="en-US" sz="2400" dirty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Convert </a:t>
            </a:r>
            <a:r>
              <a:rPr lang="en-US" sz="2400" dirty="0" err="1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dfm</a:t>
            </a:r>
            <a:r>
              <a:rPr lang="en-US" sz="2400" dirty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to a non-</a:t>
            </a:r>
            <a:r>
              <a:rPr lang="en-US" sz="2400" dirty="0" err="1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quanteda</a:t>
            </a:r>
            <a:r>
              <a:rPr lang="en-US" sz="2400" dirty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format</a:t>
            </a:r>
          </a:p>
        </p:txBody>
      </p:sp>
      <p:sp>
        <p:nvSpPr>
          <p:cNvPr id="2" name="Shape 38">
            <a:extLst>
              <a:ext uri="{FF2B5EF4-FFF2-40B4-BE49-F238E27FC236}">
                <a16:creationId xmlns:a16="http://schemas.microsoft.com/office/drawing/2014/main" id="{4F3CDCED-30F2-B801-E4D5-14D941BB0BC5}"/>
              </a:ext>
            </a:extLst>
          </p:cNvPr>
          <p:cNvSpPr/>
          <p:nvPr/>
        </p:nvSpPr>
        <p:spPr>
          <a:xfrm>
            <a:off x="83949" y="4100701"/>
            <a:ext cx="6436799" cy="858643"/>
          </a:xfrm>
          <a:prstGeom prst="roundRect">
            <a:avLst>
              <a:gd name="adj" fmla="val 20098"/>
            </a:avLst>
          </a:prstGeom>
          <a:solidFill>
            <a:srgbClr val="006AC7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/>
          <a:p>
            <a:pPr lvl="1" indent="0">
              <a:defRPr sz="1800"/>
            </a:pPr>
            <a:r>
              <a:rPr lang="en-US" sz="2400" dirty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Calculate text statistics (</a:t>
            </a:r>
            <a:r>
              <a:rPr lang="en-US" sz="2000" dirty="0" err="1">
                <a:solidFill>
                  <a:srgbClr val="FFFFFF"/>
                </a:solidFill>
                <a:latin typeface="Monaco" charset="0"/>
                <a:ea typeface="Monaco" charset="0"/>
                <a:cs typeface="Monaco" charset="0"/>
                <a:sym typeface="Source Sans Pro"/>
              </a:rPr>
              <a:t>textstat</a:t>
            </a:r>
            <a:r>
              <a:rPr lang="en-US" sz="2000" dirty="0">
                <a:solidFill>
                  <a:srgbClr val="FFFFFF"/>
                </a:solidFill>
                <a:latin typeface="Monaco" charset="0"/>
                <a:ea typeface="Monaco" charset="0"/>
                <a:cs typeface="Monaco" charset="0"/>
                <a:sym typeface="Source Sans Pro"/>
              </a:rPr>
              <a:t>_*</a:t>
            </a:r>
            <a:r>
              <a:rPr lang="en-US" sz="2400" dirty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)</a:t>
            </a:r>
          </a:p>
          <a:p>
            <a:pPr lvl="1" indent="0">
              <a:defRPr sz="1800"/>
            </a:pPr>
            <a:r>
              <a:rPr lang="en-US" sz="1600" i="1" dirty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These functions require the </a:t>
            </a:r>
            <a:r>
              <a:rPr lang="en-US" sz="1600" b="1" dirty="0" err="1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quanteda.textstats</a:t>
            </a:r>
            <a:r>
              <a:rPr lang="en-US" sz="1600" b="1" dirty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US" sz="1600" i="1" dirty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package</a:t>
            </a:r>
          </a:p>
        </p:txBody>
      </p:sp>
      <p:sp>
        <p:nvSpPr>
          <p:cNvPr id="3" name="Shape 38">
            <a:extLst>
              <a:ext uri="{FF2B5EF4-FFF2-40B4-BE49-F238E27FC236}">
                <a16:creationId xmlns:a16="http://schemas.microsoft.com/office/drawing/2014/main" id="{63B6AA58-61BB-F732-2DCB-19B44A2B2ACA}"/>
              </a:ext>
            </a:extLst>
          </p:cNvPr>
          <p:cNvSpPr/>
          <p:nvPr/>
        </p:nvSpPr>
        <p:spPr>
          <a:xfrm>
            <a:off x="6640004" y="4434126"/>
            <a:ext cx="7253998" cy="858643"/>
          </a:xfrm>
          <a:prstGeom prst="roundRect">
            <a:avLst>
              <a:gd name="adj" fmla="val 20098"/>
            </a:avLst>
          </a:prstGeom>
          <a:solidFill>
            <a:srgbClr val="006AC7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/>
          <a:p>
            <a:pPr lvl="1" indent="0">
              <a:defRPr sz="1800"/>
            </a:pPr>
            <a:r>
              <a:rPr lang="en-US" sz="2400" dirty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Plot features or models (</a:t>
            </a:r>
            <a:r>
              <a:rPr lang="en-US" sz="2000" dirty="0" err="1">
                <a:solidFill>
                  <a:srgbClr val="FFFFFF"/>
                </a:solidFill>
                <a:latin typeface="Monaco" charset="0"/>
                <a:ea typeface="Monaco" charset="0"/>
                <a:cs typeface="Monaco" charset="0"/>
                <a:sym typeface="Source Sans Pro"/>
              </a:rPr>
              <a:t>textplot</a:t>
            </a:r>
            <a:r>
              <a:rPr lang="en-US" sz="2000" dirty="0">
                <a:solidFill>
                  <a:srgbClr val="FFFFFF"/>
                </a:solidFill>
                <a:latin typeface="Monaco" charset="0"/>
                <a:ea typeface="Monaco" charset="0"/>
                <a:cs typeface="Monaco" charset="0"/>
                <a:sym typeface="Source Sans Pro"/>
              </a:rPr>
              <a:t>_*</a:t>
            </a:r>
            <a:r>
              <a:rPr lang="en-US" sz="2400" dirty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)</a:t>
            </a:r>
          </a:p>
          <a:p>
            <a:pPr lvl="1" indent="0">
              <a:defRPr sz="1800"/>
            </a:pPr>
            <a:r>
              <a:rPr lang="en-US" sz="1600" i="1" dirty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These functions require the </a:t>
            </a:r>
            <a:r>
              <a:rPr lang="en-US" sz="1600" b="1" dirty="0" err="1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quanteda.textplots</a:t>
            </a:r>
            <a:r>
              <a:rPr lang="en-US" sz="1600" b="1" dirty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US" sz="1600" i="1" dirty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package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E5BA43-47C3-D615-332A-E4B98A847E61}"/>
              </a:ext>
            </a:extLst>
          </p:cNvPr>
          <p:cNvSpPr/>
          <p:nvPr/>
        </p:nvSpPr>
        <p:spPr>
          <a:xfrm>
            <a:off x="121027" y="242614"/>
            <a:ext cx="6362365" cy="3690560"/>
          </a:xfrm>
          <a:prstGeom prst="rect">
            <a:avLst/>
          </a:prstGeom>
          <a:noFill/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no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5" name="Shape 35">
            <a:extLst>
              <a:ext uri="{FF2B5EF4-FFF2-40B4-BE49-F238E27FC236}">
                <a16:creationId xmlns:a16="http://schemas.microsoft.com/office/drawing/2014/main" id="{F9246775-5BBE-4722-FF3F-6C19A6361183}"/>
              </a:ext>
            </a:extLst>
          </p:cNvPr>
          <p:cNvSpPr/>
          <p:nvPr/>
        </p:nvSpPr>
        <p:spPr>
          <a:xfrm>
            <a:off x="201217" y="637590"/>
            <a:ext cx="6483244" cy="31393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/>
          <a:p>
            <a:pPr algn="l">
              <a:spcBef>
                <a:spcPts val="800"/>
              </a:spcBef>
            </a:pPr>
            <a:r>
              <a:rPr lang="en-GB" sz="1500" b="1" dirty="0">
                <a:uFill>
                  <a:solidFill>
                    <a:schemeClr val="bg1"/>
                  </a:solidFill>
                </a:uFill>
                <a:latin typeface="Source Sans Pro" charset="0"/>
                <a:ea typeface="Source Sans Pro" charset="0"/>
                <a:cs typeface="Source Sans Pro" charset="0"/>
              </a:rPr>
              <a:t>Locate keywords-in-context</a:t>
            </a:r>
          </a:p>
          <a:p>
            <a:pPr algn="l"/>
            <a:r>
              <a:rPr lang="en-GB" sz="1300" dirty="0" err="1">
                <a:solidFill>
                  <a:srgbClr val="006AC7"/>
                </a:solidFill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kwic</a:t>
            </a:r>
            <a:r>
              <a:rPr lang="en-GB" sz="1300" dirty="0"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(tokens(</a:t>
            </a:r>
            <a:r>
              <a:rPr lang="en-US" sz="1300" dirty="0" err="1"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data_corpus_inaugural</a:t>
            </a:r>
            <a:r>
              <a:rPr lang="en-US" sz="1300" dirty="0"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), pattern = "</a:t>
            </a:r>
            <a:r>
              <a:rPr lang="en-US" sz="1300" dirty="0" err="1"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america</a:t>
            </a:r>
            <a:r>
              <a:rPr lang="en-US" sz="1300" dirty="0"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*"</a:t>
            </a:r>
            <a:r>
              <a:rPr lang="en-GB" sz="1300" dirty="0">
                <a:uFill>
                  <a:solidFill>
                    <a:schemeClr val="bg1"/>
                  </a:solidFill>
                </a:uFill>
                <a:latin typeface="Monaco" charset="0"/>
                <a:ea typeface="Monaco" charset="0"/>
                <a:cs typeface="Monaco" charset="0"/>
              </a:rPr>
              <a:t>)</a:t>
            </a:r>
          </a:p>
          <a:p>
            <a:pPr algn="l">
              <a:spcBef>
                <a:spcPts val="500"/>
              </a:spcBef>
            </a:pPr>
            <a:r>
              <a:rPr lang="en-US" sz="900" dirty="0">
                <a:latin typeface="Monaco" charset="0"/>
                <a:ea typeface="Monaco" charset="0"/>
                <a:cs typeface="Monaco" charset="0"/>
              </a:rPr>
              <a:t>## </a:t>
            </a:r>
            <a:r>
              <a:rPr lang="en-US" sz="900" dirty="0">
                <a:latin typeface="Monaco" pitchFamily="2" charset="77"/>
                <a:ea typeface="Source Sans Pro" charset="0"/>
                <a:cs typeface="Source Sans Pro" charset="0"/>
              </a:rPr>
              <a:t>Keyword-in-context with 499 matches.</a:t>
            </a:r>
          </a:p>
          <a:p>
            <a:pPr algn="l">
              <a:spcBef>
                <a:spcPts val="500"/>
              </a:spcBef>
            </a:pPr>
            <a:r>
              <a:rPr lang="en-US" sz="900" dirty="0">
                <a:latin typeface="Monaco" charset="0"/>
                <a:ea typeface="Monaco" charset="0"/>
                <a:cs typeface="Monaco" charset="0"/>
              </a:rPr>
              <a:t>## </a:t>
            </a:r>
            <a:r>
              <a:rPr lang="en-US" sz="900" dirty="0">
                <a:latin typeface="Monaco" pitchFamily="2" charset="77"/>
                <a:ea typeface="Source Sans Pro" charset="0"/>
                <a:cs typeface="Source Sans Pro" charset="0"/>
              </a:rPr>
              <a:t>[1789-Washington, 1069] hands of the 	|  American   | people. Besides</a:t>
            </a:r>
          </a:p>
          <a:p>
            <a:pPr algn="l">
              <a:spcBef>
                <a:spcPts val="500"/>
              </a:spcBef>
            </a:pPr>
            <a:r>
              <a:rPr lang="en-US" sz="900" dirty="0">
                <a:latin typeface="Monaco" charset="0"/>
                <a:ea typeface="Monaco" charset="0"/>
                <a:cs typeface="Monaco" charset="0"/>
              </a:rPr>
              <a:t>## </a:t>
            </a:r>
            <a:r>
              <a:rPr lang="en-US" sz="900" dirty="0">
                <a:latin typeface="Monaco" pitchFamily="2" charset="77"/>
                <a:ea typeface="Source Sans Pro" charset="0"/>
                <a:cs typeface="Source Sans Pro" charset="0"/>
              </a:rPr>
              <a:t>[1789-Washington, 1472] to favor the	|  American   | people with opportunities</a:t>
            </a:r>
          </a:p>
          <a:p>
            <a:pPr algn="l">
              <a:spcBef>
                <a:spcPts val="500"/>
              </a:spcBef>
            </a:pPr>
            <a:r>
              <a:rPr lang="en-US" sz="900" dirty="0">
                <a:latin typeface="Monaco" charset="0"/>
                <a:ea typeface="Monaco" charset="0"/>
                <a:cs typeface="Monaco" charset="0"/>
              </a:rPr>
              <a:t>## </a:t>
            </a:r>
            <a:r>
              <a:rPr lang="en-US" sz="900" dirty="0">
                <a:latin typeface="Monaco" pitchFamily="2" charset="77"/>
                <a:ea typeface="Source Sans Pro" charset="0"/>
                <a:cs typeface="Source Sans Pro" charset="0"/>
              </a:rPr>
              <a:t>[1793-Washington, 63] people of united 	|   America   | . Previous to</a:t>
            </a:r>
          </a:p>
          <a:p>
            <a:pPr algn="l">
              <a:spcBef>
                <a:spcPts val="500"/>
              </a:spcBef>
            </a:pPr>
            <a:r>
              <a:rPr lang="en-US" sz="900" dirty="0">
                <a:latin typeface="Monaco" pitchFamily="2" charset="77"/>
                <a:ea typeface="Source Sans Pro" charset="0"/>
                <a:cs typeface="Source Sans Pro" charset="0"/>
              </a:rPr>
              <a:t>## [1797-Adams, 16] middle course for 	|   America   | remained between unlimited</a:t>
            </a:r>
          </a:p>
          <a:p>
            <a:pPr algn="l">
              <a:spcBef>
                <a:spcPts val="500"/>
              </a:spcBef>
            </a:pPr>
            <a:r>
              <a:rPr lang="en-US" sz="1500" b="1" dirty="0">
                <a:latin typeface="Source Sans Pro" charset="0"/>
                <a:ea typeface="Source Sans Pro" charset="0"/>
                <a:cs typeface="Source Sans Pro" charset="0"/>
              </a:rPr>
              <a:t>Utility functions</a:t>
            </a:r>
          </a:p>
          <a:p>
            <a:pPr algn="l"/>
            <a:r>
              <a:rPr lang="en-US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as.character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(</a:t>
            </a:r>
            <a:r>
              <a:rPr lang="en-US" sz="1300" i="1" dirty="0">
                <a:latin typeface="Monaco" charset="0"/>
                <a:ea typeface="Monaco" charset="0"/>
                <a:cs typeface="Monaco" charset="0"/>
              </a:rPr>
              <a:t>corpus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)		</a:t>
            </a:r>
            <a:r>
              <a:rPr lang="en-US" sz="1300" i="1" dirty="0">
                <a:latin typeface="Source Sans Pro" charset="0"/>
                <a:ea typeface="Source Sans Pro" charset="0"/>
                <a:cs typeface="Source Sans Pro" charset="0"/>
              </a:rPr>
              <a:t>Show texts of a corpus</a:t>
            </a:r>
          </a:p>
          <a:p>
            <a:pPr algn="l"/>
            <a:r>
              <a:rPr lang="en-US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ndoc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(</a:t>
            </a:r>
            <a:r>
              <a:rPr lang="en-US" sz="1300" i="1" dirty="0">
                <a:latin typeface="Monaco" charset="0"/>
                <a:ea typeface="Monaco" charset="0"/>
                <a:cs typeface="Monaco" charset="0"/>
              </a:rPr>
              <a:t>corpus 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/</a:t>
            </a:r>
            <a:r>
              <a:rPr lang="en-US" sz="1300" i="1" dirty="0" err="1">
                <a:latin typeface="Monaco" charset="0"/>
                <a:ea typeface="Monaco" charset="0"/>
                <a:cs typeface="Monaco" charset="0"/>
              </a:rPr>
              <a:t>dfm</a:t>
            </a:r>
            <a:r>
              <a:rPr lang="en-US" sz="1300" i="1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/</a:t>
            </a:r>
            <a:r>
              <a:rPr lang="en-US" sz="1300" i="1" dirty="0">
                <a:latin typeface="Monaco" charset="0"/>
                <a:ea typeface="Monaco" charset="0"/>
                <a:cs typeface="Monaco" charset="0"/>
              </a:rPr>
              <a:t>tokens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)	</a:t>
            </a:r>
            <a:r>
              <a:rPr lang="en-US" sz="1300" i="1" dirty="0">
                <a:latin typeface="Source Sans Pro" charset="0"/>
                <a:ea typeface="Source Sans Pro" charset="0"/>
                <a:cs typeface="Source Sans Pro" charset="0"/>
              </a:rPr>
              <a:t>Count documents/features</a:t>
            </a:r>
          </a:p>
          <a:p>
            <a:pPr algn="l"/>
            <a:r>
              <a:rPr lang="en-US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nfeat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(</a:t>
            </a:r>
            <a:r>
              <a:rPr lang="en-US" sz="1300" i="1" dirty="0">
                <a:latin typeface="Monaco" charset="0"/>
                <a:ea typeface="Monaco" charset="0"/>
                <a:cs typeface="Monaco" charset="0"/>
              </a:rPr>
              <a:t>corpus 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/</a:t>
            </a:r>
            <a:r>
              <a:rPr lang="en-US" sz="1300" i="1" dirty="0" err="1">
                <a:latin typeface="Monaco" charset="0"/>
                <a:ea typeface="Monaco" charset="0"/>
                <a:cs typeface="Monaco" charset="0"/>
              </a:rPr>
              <a:t>dfm</a:t>
            </a:r>
            <a:r>
              <a:rPr lang="en-US" sz="1300" i="1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/</a:t>
            </a:r>
            <a:r>
              <a:rPr lang="en-US" sz="1300" i="1" dirty="0">
                <a:latin typeface="Monaco" charset="0"/>
                <a:ea typeface="Monaco" charset="0"/>
                <a:cs typeface="Monaco" charset="0"/>
              </a:rPr>
              <a:t>tokens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)	</a:t>
            </a:r>
            <a:r>
              <a:rPr lang="en-US" sz="1300" i="1" dirty="0">
                <a:latin typeface="Source Sans Pro" charset="0"/>
                <a:ea typeface="Source Sans Pro" charset="0"/>
                <a:cs typeface="Source Sans Pro" charset="0"/>
              </a:rPr>
              <a:t>Count features</a:t>
            </a:r>
          </a:p>
          <a:p>
            <a:pPr algn="l"/>
            <a:r>
              <a:rPr lang="en-US" sz="1300" dirty="0" err="1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ntoken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(</a:t>
            </a:r>
            <a:r>
              <a:rPr lang="en-US" sz="1300" i="1" dirty="0">
                <a:latin typeface="Monaco" charset="0"/>
                <a:ea typeface="Monaco" charset="0"/>
                <a:cs typeface="Monaco" charset="0"/>
              </a:rPr>
              <a:t>corpus 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/</a:t>
            </a:r>
            <a:r>
              <a:rPr lang="en-US" sz="1300" i="1" dirty="0" err="1">
                <a:latin typeface="Monaco" charset="0"/>
                <a:ea typeface="Monaco" charset="0"/>
                <a:cs typeface="Monaco" charset="0"/>
              </a:rPr>
              <a:t>dfm</a:t>
            </a:r>
            <a:r>
              <a:rPr lang="en-US" sz="1300" i="1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/</a:t>
            </a:r>
            <a:r>
              <a:rPr lang="en-US" sz="1300" i="1" dirty="0">
                <a:latin typeface="Monaco" charset="0"/>
                <a:ea typeface="Monaco" charset="0"/>
                <a:cs typeface="Monaco" charset="0"/>
              </a:rPr>
              <a:t>tokens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)	</a:t>
            </a:r>
            <a:r>
              <a:rPr lang="en-US" sz="1300" i="1" dirty="0">
                <a:latin typeface="Source Sans Pro" charset="0"/>
                <a:ea typeface="Source Sans Pro" charset="0"/>
                <a:cs typeface="Source Sans Pro" charset="0"/>
              </a:rPr>
              <a:t>Count tokens</a:t>
            </a:r>
          </a:p>
          <a:p>
            <a:pPr algn="l"/>
            <a:r>
              <a:rPr lang="en-US" sz="1300" dirty="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summary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(</a:t>
            </a:r>
            <a:r>
              <a:rPr lang="en-US" sz="1300" i="1" dirty="0">
                <a:latin typeface="Monaco" charset="0"/>
                <a:ea typeface="Monaco" charset="0"/>
                <a:cs typeface="Monaco" charset="0"/>
              </a:rPr>
              <a:t>corpus 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/ </a:t>
            </a:r>
            <a:r>
              <a:rPr lang="en-US" sz="1300" i="1" dirty="0" err="1">
                <a:latin typeface="Monaco" charset="0"/>
                <a:ea typeface="Monaco" charset="0"/>
                <a:cs typeface="Monaco" charset="0"/>
              </a:rPr>
              <a:t>dfm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)		</a:t>
            </a:r>
            <a:r>
              <a:rPr lang="en-US" sz="1300" i="1" dirty="0">
                <a:latin typeface="Source Sans Pro" charset="0"/>
                <a:ea typeface="Source Sans Pro" charset="0"/>
                <a:cs typeface="Source Sans Pro" charset="0"/>
              </a:rPr>
              <a:t>Print summary</a:t>
            </a:r>
          </a:p>
          <a:p>
            <a:pPr algn="l"/>
            <a:r>
              <a:rPr lang="en-US" sz="1300" dirty="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head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(</a:t>
            </a:r>
            <a:r>
              <a:rPr lang="en-US" sz="1300" i="1" dirty="0">
                <a:latin typeface="Monaco" charset="0"/>
                <a:ea typeface="Monaco" charset="0"/>
                <a:cs typeface="Monaco" charset="0"/>
              </a:rPr>
              <a:t>corpus 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/</a:t>
            </a:r>
            <a:r>
              <a:rPr lang="en-US" sz="1300" i="1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en-US" sz="1300" i="1" dirty="0" err="1">
                <a:latin typeface="Monaco" charset="0"/>
                <a:ea typeface="Monaco" charset="0"/>
                <a:cs typeface="Monaco" charset="0"/>
              </a:rPr>
              <a:t>dfm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)		</a:t>
            </a:r>
            <a:r>
              <a:rPr lang="en-US" sz="1300" i="1" dirty="0">
                <a:latin typeface="Source Sans Pro" charset="0"/>
                <a:ea typeface="Source Sans Pro" charset="0"/>
                <a:cs typeface="Source Sans Pro" charset="0"/>
              </a:rPr>
              <a:t>Return first part</a:t>
            </a:r>
          </a:p>
          <a:p>
            <a:pPr algn="l"/>
            <a:r>
              <a:rPr lang="en-US" sz="1300" dirty="0">
                <a:solidFill>
                  <a:srgbClr val="006AC7"/>
                </a:solidFill>
                <a:latin typeface="Monaco" charset="0"/>
                <a:ea typeface="Monaco" charset="0"/>
                <a:cs typeface="Monaco" charset="0"/>
              </a:rPr>
              <a:t>tail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(</a:t>
            </a:r>
            <a:r>
              <a:rPr lang="en-US" sz="1300" i="1" dirty="0">
                <a:latin typeface="Monaco" charset="0"/>
                <a:ea typeface="Monaco" charset="0"/>
                <a:cs typeface="Monaco" charset="0"/>
              </a:rPr>
              <a:t>corpus 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/</a:t>
            </a:r>
            <a:r>
              <a:rPr lang="en-US" sz="1300" i="1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en-US" sz="1300" i="1" dirty="0" err="1">
                <a:latin typeface="Monaco" charset="0"/>
                <a:ea typeface="Monaco" charset="0"/>
                <a:cs typeface="Monaco" charset="0"/>
              </a:rPr>
              <a:t>dfm</a:t>
            </a:r>
            <a:r>
              <a:rPr lang="en-US" sz="1300" dirty="0">
                <a:latin typeface="Monaco" charset="0"/>
                <a:ea typeface="Monaco" charset="0"/>
                <a:cs typeface="Monaco" charset="0"/>
              </a:rPr>
              <a:t>)		</a:t>
            </a:r>
            <a:r>
              <a:rPr lang="en-US" sz="1300" i="1" dirty="0">
                <a:latin typeface="Source Sans Pro" charset="0"/>
                <a:ea typeface="Source Sans Pro" charset="0"/>
                <a:cs typeface="Source Sans Pro" charset="0"/>
              </a:rPr>
              <a:t>Return last part</a:t>
            </a:r>
            <a:endParaRPr lang="en-US" sz="1500" b="1" i="1" dirty="0">
              <a:latin typeface="Source Sans Pro" charset="0"/>
              <a:ea typeface="Source Sans Pro" charset="0"/>
              <a:cs typeface="Source Sans Pro" charset="0"/>
            </a:endParaRPr>
          </a:p>
        </p:txBody>
      </p:sp>
      <p:sp>
        <p:nvSpPr>
          <p:cNvPr id="4" name="Shape 38">
            <a:extLst>
              <a:ext uri="{FF2B5EF4-FFF2-40B4-BE49-F238E27FC236}">
                <a16:creationId xmlns:a16="http://schemas.microsoft.com/office/drawing/2014/main" id="{D179AC76-15A2-DCFB-916F-68B9E1FC730C}"/>
              </a:ext>
            </a:extLst>
          </p:cNvPr>
          <p:cNvSpPr/>
          <p:nvPr/>
        </p:nvSpPr>
        <p:spPr>
          <a:xfrm>
            <a:off x="84655" y="70855"/>
            <a:ext cx="6436799" cy="478998"/>
          </a:xfrm>
          <a:prstGeom prst="roundRect">
            <a:avLst>
              <a:gd name="adj" fmla="val 20098"/>
            </a:avLst>
          </a:prstGeom>
          <a:solidFill>
            <a:srgbClr val="006AC7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/>
          <a:p>
            <a:pPr lvl="1" indent="0">
              <a:defRPr sz="1800"/>
            </a:pPr>
            <a:r>
              <a:rPr lang="en-US" sz="2400" dirty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Useful additional functions</a:t>
            </a:r>
          </a:p>
        </p:txBody>
      </p:sp>
    </p:spTree>
    <p:extLst>
      <p:ext uri="{BB962C8B-B14F-4D97-AF65-F5344CB8AC3E}">
        <p14:creationId xmlns:p14="http://schemas.microsoft.com/office/powerpoint/2010/main" val="1636965299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Custom 2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69D9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4570" tIns="54570" rIns="54570" bIns="5457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4570" tIns="54570" rIns="54570" bIns="5457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4570" tIns="54570" rIns="54570" bIns="5457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4570" tIns="54570" rIns="54570" bIns="5457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1267</TotalTime>
  <Words>1530</Words>
  <Application>Microsoft Macintosh PowerPoint</Application>
  <PresentationFormat>Custom</PresentationFormat>
  <Paragraphs>157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Avenir Book</vt:lpstr>
      <vt:lpstr>Helvetica Light</vt:lpstr>
      <vt:lpstr>Monaco</vt:lpstr>
      <vt:lpstr>Source Sans Pro</vt:lpstr>
      <vt:lpstr>White</vt:lpstr>
      <vt:lpstr>Cheat Sheet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Quantitative  Text Analysis  with    </dc:title>
  <cp:lastModifiedBy>Stefan Muller</cp:lastModifiedBy>
  <cp:revision>1178</cp:revision>
  <cp:lastPrinted>2020-05-15T11:03:07Z</cp:lastPrinted>
  <dcterms:modified xsi:type="dcterms:W3CDTF">2023-12-05T20:21:05Z</dcterms:modified>
</cp:coreProperties>
</file>