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970000" cy="10795000"/>
  <p:notesSz cx="6858000" cy="9144000"/>
  <p:defaultTextStyle>
    <a:lvl1pPr algn="ctr" defTabSz="584151">
      <a:defRPr sz="3799">
        <a:latin typeface="+mn-lt"/>
        <a:ea typeface="+mn-ea"/>
        <a:cs typeface="+mn-cs"/>
        <a:sym typeface="Helvetica Light"/>
      </a:defRPr>
    </a:lvl1pPr>
    <a:lvl2pPr indent="228580" algn="ctr" defTabSz="584151">
      <a:defRPr sz="3799">
        <a:latin typeface="+mn-lt"/>
        <a:ea typeface="+mn-ea"/>
        <a:cs typeface="+mn-cs"/>
        <a:sym typeface="Helvetica Light"/>
      </a:defRPr>
    </a:lvl2pPr>
    <a:lvl3pPr indent="457162" algn="ctr" defTabSz="584151">
      <a:defRPr sz="3799">
        <a:latin typeface="+mn-lt"/>
        <a:ea typeface="+mn-ea"/>
        <a:cs typeface="+mn-cs"/>
        <a:sym typeface="Helvetica Light"/>
      </a:defRPr>
    </a:lvl3pPr>
    <a:lvl4pPr indent="685743" algn="ctr" defTabSz="584151">
      <a:defRPr sz="3799">
        <a:latin typeface="+mn-lt"/>
        <a:ea typeface="+mn-ea"/>
        <a:cs typeface="+mn-cs"/>
        <a:sym typeface="Helvetica Light"/>
      </a:defRPr>
    </a:lvl4pPr>
    <a:lvl5pPr indent="914323" algn="ctr" defTabSz="584151">
      <a:defRPr sz="3799">
        <a:latin typeface="+mn-lt"/>
        <a:ea typeface="+mn-ea"/>
        <a:cs typeface="+mn-cs"/>
        <a:sym typeface="Helvetica Light"/>
      </a:defRPr>
    </a:lvl5pPr>
    <a:lvl6pPr indent="1142905" algn="ctr" defTabSz="584151">
      <a:defRPr sz="3799">
        <a:latin typeface="+mn-lt"/>
        <a:ea typeface="+mn-ea"/>
        <a:cs typeface="+mn-cs"/>
        <a:sym typeface="Helvetica Light"/>
      </a:defRPr>
    </a:lvl6pPr>
    <a:lvl7pPr indent="1371486" algn="ctr" defTabSz="584151">
      <a:defRPr sz="3799">
        <a:latin typeface="+mn-lt"/>
        <a:ea typeface="+mn-ea"/>
        <a:cs typeface="+mn-cs"/>
        <a:sym typeface="Helvetica Light"/>
      </a:defRPr>
    </a:lvl7pPr>
    <a:lvl8pPr indent="1600066" algn="ctr" defTabSz="584151">
      <a:defRPr sz="3799">
        <a:latin typeface="+mn-lt"/>
        <a:ea typeface="+mn-ea"/>
        <a:cs typeface="+mn-cs"/>
        <a:sym typeface="Helvetica Light"/>
      </a:defRPr>
    </a:lvl8pPr>
    <a:lvl9pPr indent="1828648" algn="ctr" defTabSz="584151">
      <a:defRPr sz="3799">
        <a:latin typeface="+mn-lt"/>
        <a:ea typeface="+mn-ea"/>
        <a:cs typeface="+mn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Untitled Section" id="{9A494832-45BE-8343-8436-5FD64E120D26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enoit,KR" initials="B [7]" lastIdx="1" clrIdx="6"/>
  <p:cmAuthor id="1" name="Benoit,KR" initials="B" lastIdx="1" clrIdx="0"/>
  <p:cmAuthor id="8" name="Benoit,KR" initials="B [8]" lastIdx="1" clrIdx="7"/>
  <p:cmAuthor id="2" name="Benoit,KR" initials="B [2]" lastIdx="1" clrIdx="1"/>
  <p:cmAuthor id="9" name="Benoit,KR" initials="B [9]" lastIdx="1" clrIdx="8"/>
  <p:cmAuthor id="3" name="Benoit,KR" initials="B [3]" lastIdx="1" clrIdx="2"/>
  <p:cmAuthor id="10" name="Benoit,KR" initials="B [10]" lastIdx="1" clrIdx="9"/>
  <p:cmAuthor id="4" name="Benoit,KR" initials="B [4]" lastIdx="1" clrIdx="3"/>
  <p:cmAuthor id="5" name="Benoit,KR" initials="B [5]" lastIdx="1" clrIdx="4"/>
  <p:cmAuthor id="6" name="Benoit,KR" initials="B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C7"/>
    <a:srgbClr val="DAF7FF"/>
    <a:srgbClr val="BC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481"/>
    <p:restoredTop sz="94694"/>
  </p:normalViewPr>
  <p:slideViewPr>
    <p:cSldViewPr snapToGrid="0" snapToObjects="1">
      <p:cViewPr>
        <p:scale>
          <a:sx n="196" d="100"/>
          <a:sy n="196" d="100"/>
        </p:scale>
        <p:origin x="-4616" y="-7896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1pPr>
    <a:lvl2pPr indent="228580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2pPr>
    <a:lvl3pPr indent="457162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3pPr>
    <a:lvl4pPr indent="685743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4pPr>
    <a:lvl5pPr indent="914323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5pPr>
    <a:lvl6pPr indent="1142905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6pPr>
    <a:lvl7pPr indent="1371486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7pPr>
    <a:lvl8pPr indent="1600066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8pPr>
    <a:lvl9pPr indent="1828648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4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2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364257" y="1918643"/>
            <a:ext cx="11241487" cy="354707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364257" y="5561212"/>
            <a:ext cx="11241487" cy="121419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364257" y="7375674"/>
            <a:ext cx="11241487" cy="152796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364257" y="8958213"/>
            <a:ext cx="11241487" cy="121419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364257" y="3623964"/>
            <a:ext cx="11241487" cy="35470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023194" y="840879"/>
            <a:ext cx="5729884" cy="4283772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 lvl="0">
              <a:defRPr sz="1800"/>
            </a:pPr>
            <a:r>
              <a:rPr sz="66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023194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023194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1023193" y="1523009"/>
            <a:ext cx="11923614" cy="77489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023193" y="636242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8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8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8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8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8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8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8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8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800">
          <a:latin typeface="+mn-lt"/>
          <a:ea typeface="+mn-ea"/>
          <a:cs typeface="+mn-cs"/>
          <a:sym typeface="Helvetica Light"/>
        </a:defRPr>
      </a:lvl9pPr>
    </p:titleStyle>
    <p:bodyStyle>
      <a:lvl1pPr marL="469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913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358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802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2247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691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3136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580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4025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34138" y="1137421"/>
            <a:ext cx="3531950" cy="2724140"/>
          </a:xfrm>
          <a:prstGeom prst="rect">
            <a:avLst/>
          </a:prstGeom>
          <a:solidFill>
            <a:srgbClr val="DAF7FF"/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31787" y="1133215"/>
            <a:ext cx="3052773" cy="2728346"/>
          </a:xfrm>
          <a:prstGeom prst="rect">
            <a:avLst/>
          </a:prstGeom>
          <a:solidFill>
            <a:srgbClr val="DAF7FF"/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2622" y="4216507"/>
            <a:ext cx="6588000" cy="5789348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288983" y="1528327"/>
            <a:ext cx="3503467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algn="l">
              <a:buFont typeface="Arial" charset="0"/>
              <a:buChar char="•"/>
            </a:pP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corpus_*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manage text collections/metadata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tokens_*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create/modify tokenized texts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create/modify doc-feature matrices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fcm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* work with co-occurrence matrices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textstat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calculate text-based statistics</a:t>
            </a:r>
            <a:endParaRPr lang="en-US" sz="14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textmodel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* fit (un-)supervised models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textplot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_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*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create text-based visualizations</a:t>
            </a:r>
            <a:endParaRPr lang="en-US" sz="1400" b="1" dirty="0">
              <a:latin typeface="Source Sans Pro" charset="0"/>
              <a:ea typeface="Source Sans Pro" charset="0"/>
              <a:cs typeface="Source Sans Pro" charset="0"/>
              <a:sym typeface="Source Sans Pro Light"/>
            </a:endParaRPr>
          </a:p>
          <a:p>
            <a:pPr algn="l">
              <a:spcBef>
                <a:spcPts val="800"/>
              </a:spcBef>
            </a:pP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Consistent grammar: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i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object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()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constructor for the object type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object</a:t>
            </a: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_</a:t>
            </a:r>
            <a:r>
              <a:rPr lang="en-US" sz="1400" b="1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verb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()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inputs &amp; returns object type </a:t>
            </a:r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3559271" y="192638"/>
            <a:ext cx="3511910" cy="5368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5000" dirty="0">
                <a:latin typeface="Source Sans Pro" charset="0"/>
                <a:ea typeface="Source Sans Pro" charset="0"/>
                <a:cs typeface="Source Sans Pro" charset="0"/>
              </a:rPr>
              <a:t>Cheat Sheet</a:t>
            </a:r>
            <a:endParaRPr lang="en-US" sz="5000" dirty="0">
              <a:solidFill>
                <a:srgbClr val="53585F"/>
              </a:solidFill>
              <a:latin typeface="Source Sans Pro" charset="0"/>
              <a:ea typeface="Source Sans Pro" charset="0"/>
              <a:cs typeface="Source Sans Pro" charset="0"/>
              <a:sym typeface="Source Sans Pro Light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234138" y="973539"/>
            <a:ext cx="3531950" cy="465035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spcBef>
                <a:spcPts val="800"/>
              </a:spcBef>
              <a:defRPr sz="1800"/>
            </a:pPr>
            <a:r>
              <a:rPr lang="en-US"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General syntax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83" y="25461"/>
            <a:ext cx="3268239" cy="936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03" name="Shape 35"/>
          <p:cNvSpPr/>
          <p:nvPr/>
        </p:nvSpPr>
        <p:spPr>
          <a:xfrm>
            <a:off x="520861" y="4437839"/>
            <a:ext cx="6216624" cy="5457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Read texts (txt, pdf, csv, doc, </a:t>
            </a:r>
            <a:r>
              <a:rPr lang="en-US" sz="1500" b="1" dirty="0" err="1">
                <a:latin typeface="Source Sans Pro" charset="0"/>
                <a:ea typeface="Source Sans Pro" charset="0"/>
                <a:cs typeface="Source Sans Pro" charset="0"/>
              </a:rPr>
              <a:t>docx</a:t>
            </a: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, </a:t>
            </a:r>
            <a:r>
              <a:rPr lang="en-US" sz="1500" b="1" dirty="0" err="1">
                <a:latin typeface="Source Sans Pro" charset="0"/>
                <a:ea typeface="Source Sans Pro" charset="0"/>
                <a:cs typeface="Source Sans Pro" charset="0"/>
              </a:rPr>
              <a:t>json</a:t>
            </a: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, xml)</a:t>
            </a:r>
          </a:p>
          <a:p>
            <a:pPr algn="l"/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my_texts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readtext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::</a:t>
            </a:r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readtext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("~/link/to/path/*") 	</a:t>
            </a:r>
            <a:endParaRPr lang="en-US" sz="1500" i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Construct a corpus from a character vector</a:t>
            </a:r>
          </a:p>
          <a:p>
            <a:pPr algn="l"/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x &lt;- 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(data_char_ukimmig2010,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text_field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= "text")</a:t>
            </a:r>
            <a:endParaRPr lang="en-US" sz="1300" i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Explore a corpus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summary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, n = 2)</a:t>
            </a:r>
            <a:endParaRPr lang="en-US" sz="1300" b="1" dirty="0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Corpus consisting of 58 documents, showing 2 documents: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            Text Types Tokens Sentences Year  President FirstName Party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 1789-Washington   625   1537        23 1789 Washington    George  none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 1793-Washington    96    147         4 1793 Washington    George  none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Extract or add document-level variables</a:t>
            </a:r>
            <a:b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</a:b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party &lt;- </a:t>
            </a:r>
            <a:r>
              <a:rPr lang="en-US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data_corpus_inaugural$Party</a:t>
            </a:r>
            <a:br>
              <a:rPr lang="en-US" sz="1300" dirty="0">
                <a:latin typeface="Monaco" charset="0"/>
                <a:ea typeface="Monaco" charset="0"/>
                <a:cs typeface="Monaco" charset="0"/>
              </a:rPr>
            </a:b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x$serial_number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seq_len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ndoc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(x))</a:t>
            </a:r>
            <a:br>
              <a:rPr lang="en-US" sz="1300" dirty="0">
                <a:latin typeface="Monaco" charset="0"/>
                <a:ea typeface="Monaco" charset="0"/>
                <a:cs typeface="Monaco" charset="0"/>
              </a:rPr>
            </a:b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docvars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serial_number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") &lt;-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seq_len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ndoc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(x)) # alternative</a:t>
            </a:r>
            <a:endParaRPr lang="en-US" sz="1300" dirty="0">
              <a:solidFill>
                <a:srgbClr val="006AC7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Bind or subset corpora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(x[1:5]) + 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(x[7:9])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corpus_subset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Year &gt; 1990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)</a:t>
            </a:r>
            <a:endParaRPr lang="en-US" sz="15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Change units of a corpus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corpus_reshape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to = "sentences")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Segment texts on a pattern match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corpus_segment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pattern,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valuetype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extract_pattern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= TRUE)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Take a random sample of corpus texts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corpus_sample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size = 10, replace = FALSE)</a:t>
            </a:r>
          </a:p>
        </p:txBody>
      </p:sp>
      <p:sp>
        <p:nvSpPr>
          <p:cNvPr id="302" name="Shape 38"/>
          <p:cNvSpPr/>
          <p:nvPr/>
        </p:nvSpPr>
        <p:spPr>
          <a:xfrm>
            <a:off x="229924" y="3914220"/>
            <a:ext cx="6658889" cy="486431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 a corpus from texts (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corpus_*</a:t>
            </a:r>
            <a:r>
              <a:rPr lang="en-US" sz="2400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  <a:sym typeface="Source Sans Pro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3" name="Shape 35"/>
          <p:cNvSpPr/>
          <p:nvPr/>
        </p:nvSpPr>
        <p:spPr>
          <a:xfrm>
            <a:off x="7191914" y="6170222"/>
            <a:ext cx="6743492" cy="4780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Create a document-feature matrix (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) from a tokens object</a:t>
            </a:r>
          </a:p>
          <a:p>
            <a:pPr algn="l"/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Select features</a:t>
            </a:r>
            <a:br>
              <a:rPr lang="en-GB" sz="1300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dfm_select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pattern = "recommend*"), selection = "keep")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Randomly sample documents or features 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dfm_sample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what = c("documents", "features"))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Weight or smooth the feature frequencies</a:t>
            </a:r>
            <a:endParaRPr lang="en-GB" sz="15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dfm_weight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pitchFamily="2" charset="77"/>
                <a:ea typeface="Monaco" charset="0"/>
                <a:cs typeface="Monaco" charset="0"/>
              </a:rPr>
              <a:t>, </a:t>
            </a:r>
            <a:r>
              <a:rPr lang="en-IE" sz="1400" dirty="0">
                <a:latin typeface="Monaco" pitchFamily="2" charset="77"/>
              </a:rPr>
              <a:t>scheme</a:t>
            </a:r>
            <a:r>
              <a:rPr lang="en-GB" sz="1300" dirty="0">
                <a:latin typeface="Monaco" pitchFamily="2" charset="77"/>
                <a:ea typeface="Monaco" charset="0"/>
                <a:cs typeface="Monaco" charset="0"/>
              </a:rPr>
              <a:t> = "prop")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dfm_smooth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smoothing = 0.5)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Sort or group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dfm_sort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margin = c("features", "documents", "both"))</a:t>
            </a:r>
            <a:br>
              <a:rPr lang="en-GB" sz="1300" dirty="0">
                <a:latin typeface="Monaco" charset="0"/>
                <a:ea typeface="Monaco" charset="0"/>
                <a:cs typeface="Monaco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dfm_group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groups = President)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Combine identical dimension elements of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b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dfm_compress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dfmat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margin = c("both", "documents", "features"))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Create a feature co-occurrence matrix (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fcm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)</a:t>
            </a:r>
          </a:p>
          <a:p>
            <a:pPr algn="l"/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x &lt;- </a:t>
            </a:r>
            <a:r>
              <a:rPr lang="de-DE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fcm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context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 = "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window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", 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size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 = 5)</a:t>
            </a:r>
          </a:p>
          <a:p>
            <a:pPr algn="l"/>
            <a:r>
              <a:rPr lang="de-DE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f</a:t>
            </a:r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cm_compress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remove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select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toupper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tolower</a:t>
            </a:r>
            <a:r>
              <a:rPr lang="en-US" sz="12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en-US" sz="130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GB" sz="1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are also available</a:t>
            </a:r>
          </a:p>
          <a:p>
            <a:pPr algn="l">
              <a:spcBef>
                <a:spcPts val="800"/>
              </a:spcBef>
            </a:pP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endParaRPr lang="de-DE" sz="1300" dirty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49" name="Shape 35"/>
          <p:cNvSpPr/>
          <p:nvPr/>
        </p:nvSpPr>
        <p:spPr>
          <a:xfrm>
            <a:off x="3931008" y="1498019"/>
            <a:ext cx="3053316" cy="2369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quanteda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works well with these companion packages: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readtext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an easy way to read text data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spacyr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NLP using the </a:t>
            </a:r>
            <a:r>
              <a:rPr lang="en-US" sz="1400" dirty="0" err="1">
                <a:latin typeface="Source Sans Pro" charset="0"/>
                <a:ea typeface="Source Sans Pro" charset="0"/>
                <a:cs typeface="Source Sans Pro" charset="0"/>
              </a:rPr>
              <a:t>spaCy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library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quanteda.corpora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additional text corpora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stopwords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multilingual </a:t>
            </a:r>
            <a:r>
              <a:rPr lang="en-US" sz="1400" dirty="0" err="1">
                <a:latin typeface="Source Sans Pro" charset="0"/>
                <a:ea typeface="Source Sans Pro" charset="0"/>
                <a:cs typeface="Source Sans Pro" charset="0"/>
              </a:rPr>
              <a:t>stopword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lists in R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quanteda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.[</a:t>
            </a: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textstats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/</a:t>
            </a: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textmodels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/ </a:t>
            </a: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textplots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]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text analysis packages</a:t>
            </a:r>
          </a:p>
        </p:txBody>
      </p:sp>
      <p:sp>
        <p:nvSpPr>
          <p:cNvPr id="50" name="Shape 38"/>
          <p:cNvSpPr/>
          <p:nvPr/>
        </p:nvSpPr>
        <p:spPr>
          <a:xfrm>
            <a:off x="3831787" y="973539"/>
            <a:ext cx="3052774" cy="460830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Extensions</a:t>
            </a:r>
          </a:p>
        </p:txBody>
      </p:sp>
      <p:sp>
        <p:nvSpPr>
          <p:cNvPr id="27" name="Shape 35"/>
          <p:cNvSpPr/>
          <p:nvPr/>
        </p:nvSpPr>
        <p:spPr>
          <a:xfrm>
            <a:off x="17572702" y="6101659"/>
            <a:ext cx="3044708" cy="200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endParaRPr lang="en-US" sz="1300" dirty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71181" y="5815804"/>
            <a:ext cx="6847291" cy="4898605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5" name="Shape 38"/>
          <p:cNvSpPr/>
          <p:nvPr/>
        </p:nvSpPr>
        <p:spPr>
          <a:xfrm>
            <a:off x="7029657" y="5621819"/>
            <a:ext cx="6927461" cy="49163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Extract features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dfm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CDE48-2AFC-928E-955E-0A7094858BFE}"/>
              </a:ext>
            </a:extLst>
          </p:cNvPr>
          <p:cNvSpPr/>
          <p:nvPr/>
        </p:nvSpPr>
        <p:spPr>
          <a:xfrm>
            <a:off x="7061621" y="195698"/>
            <a:ext cx="6856852" cy="5369354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6" name="Shape 35">
            <a:extLst>
              <a:ext uri="{FF2B5EF4-FFF2-40B4-BE49-F238E27FC236}">
                <a16:creationId xmlns:a16="http://schemas.microsoft.com/office/drawing/2014/main" id="{BC6E6026-4FD3-A82F-2425-5648CA53D928}"/>
              </a:ext>
            </a:extLst>
          </p:cNvPr>
          <p:cNvSpPr/>
          <p:nvPr/>
        </p:nvSpPr>
        <p:spPr>
          <a:xfrm>
            <a:off x="7195322" y="542966"/>
            <a:ext cx="6588000" cy="5139869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Tokenize texts from a character vector or corpus</a:t>
            </a:r>
          </a:p>
          <a:p>
            <a:pPr algn="l"/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GB" sz="1300" dirty="0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("Powerful tool for text analysis.")</a:t>
            </a:r>
            <a:endParaRPr lang="en-GB" sz="1300" dirty="0">
              <a:solidFill>
                <a:srgbClr val="006AC7"/>
              </a:solidFill>
              <a:uFill>
                <a:solidFill>
                  <a:schemeClr val="bg1"/>
                </a:solidFill>
              </a:uFill>
              <a:latin typeface="Monaco" charset="0"/>
              <a:ea typeface="Monaco" charset="0"/>
              <a:cs typeface="Monac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Convert sequences into compound tokens</a:t>
            </a:r>
          </a:p>
          <a:p>
            <a:pPr algn="l"/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myseqs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GB" sz="1300" dirty="0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phrase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(c(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"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text analysis"))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tokens_compound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myseqs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Select tokens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tokens_select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c("powerful", "text"), selection = "keep") </a:t>
            </a:r>
          </a:p>
          <a:p>
            <a:pPr algn="l">
              <a:spcBef>
                <a:spcPts val="800"/>
              </a:spcBef>
            </a:pPr>
            <a:r>
              <a:rPr lang="en-GB" sz="1300" b="1" dirty="0">
                <a:latin typeface="Source Sans Pro" charset="0"/>
                <a:ea typeface="Source Sans Pro" charset="0"/>
                <a:cs typeface="Source Sans Pro" charset="0"/>
              </a:rPr>
              <a:t>Create a dictionary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dict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dictionary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(list(negative = c("bad", "awful", "sad"),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          positive = c("good", "wonderful", "happy")))</a:t>
            </a:r>
          </a:p>
          <a:p>
            <a:pPr algn="l"/>
            <a:r>
              <a:rPr lang="en-GB" sz="1400" b="1" dirty="0">
                <a:latin typeface="Source Sans Pro" charset="0"/>
                <a:ea typeface="Source Sans Pro" charset="0"/>
                <a:cs typeface="Source Sans Pro" charset="0"/>
              </a:rPr>
              <a:t>Apply a dictionary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tokens_lookup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dictionary = data_dictionary_LSD2015)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Create </a:t>
            </a:r>
            <a:r>
              <a:rPr lang="en-GB" sz="1500" b="1" dirty="0" err="1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ngrams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 and </a:t>
            </a:r>
            <a:r>
              <a:rPr lang="en-GB" sz="1500" b="1" dirty="0" err="1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skipgrams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 from tokens 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tokens_ngrams</a:t>
            </a:r>
            <a:r>
              <a:rPr lang="en-GB" sz="14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4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4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, n = 1:3) 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tokens_skipgrams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4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, n = 2, skip = 0:1) 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Convert case of tokens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tokens_tolower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4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 </a:t>
            </a:r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tokens_toupper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4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</a:t>
            </a:r>
            <a:endParaRPr lang="en-GB" sz="1400" b="1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Monac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Stem tokens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tokens_wordstem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4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GB" sz="14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/>
            <a:r>
              <a:rPr lang="de-DE" sz="14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de-DE" sz="14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_</a:t>
            </a:r>
            <a:r>
              <a:rPr lang="en-US" sz="14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remove</a:t>
            </a:r>
            <a:r>
              <a:rPr lang="en-US" sz="14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4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select</a:t>
            </a:r>
            <a:r>
              <a:rPr lang="en-US" sz="14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4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toupper</a:t>
            </a:r>
            <a:r>
              <a:rPr lang="en-US" sz="14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4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tolower</a:t>
            </a:r>
            <a:r>
              <a:rPr lang="en-US" sz="14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en-US" sz="14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are also available</a:t>
            </a:r>
          </a:p>
          <a:p>
            <a:pPr algn="l"/>
            <a:endParaRPr lang="en-GB" sz="1400" dirty="0">
              <a:uFill>
                <a:solidFill>
                  <a:schemeClr val="bg1"/>
                </a:solidFill>
              </a:u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7" name="Shape 38">
            <a:extLst>
              <a:ext uri="{FF2B5EF4-FFF2-40B4-BE49-F238E27FC236}">
                <a16:creationId xmlns:a16="http://schemas.microsoft.com/office/drawing/2014/main" id="{5F5FD3EC-0760-1BDB-1508-E0670B738A4C}"/>
              </a:ext>
            </a:extLst>
          </p:cNvPr>
          <p:cNvSpPr/>
          <p:nvPr/>
        </p:nvSpPr>
        <p:spPr>
          <a:xfrm>
            <a:off x="7029657" y="33957"/>
            <a:ext cx="6905749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Tokenize a set of texts (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tokens_*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sp>
        <p:nvSpPr>
          <p:cNvPr id="8" name="Shape 39">
            <a:extLst>
              <a:ext uri="{FF2B5EF4-FFF2-40B4-BE49-F238E27FC236}">
                <a16:creationId xmlns:a16="http://schemas.microsoft.com/office/drawing/2014/main" id="{ABFBF46B-59EE-B9C4-442B-445A8E62C46E}"/>
              </a:ext>
            </a:extLst>
          </p:cNvPr>
          <p:cNvSpPr/>
          <p:nvPr/>
        </p:nvSpPr>
        <p:spPr>
          <a:xfrm>
            <a:off x="9007" y="10091485"/>
            <a:ext cx="6822465" cy="678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by 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Stefan Müller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and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Kenneth Benoit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• </a:t>
            </a:r>
            <a:r>
              <a:rPr lang="en-US" sz="1400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smueller@quanteda.org</a:t>
            </a:r>
            <a:r>
              <a:rPr lang="en-US" sz="1400" i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, </a:t>
            </a:r>
            <a:r>
              <a:rPr lang="en-US" sz="1400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kbenoit@quanteda.org</a:t>
            </a:r>
            <a:r>
              <a:rPr lang="en-US" sz="1400" i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</a:t>
            </a:r>
          </a:p>
          <a:p>
            <a:pPr lvl="0" algn="r">
              <a:lnSpc>
                <a:spcPct val="90000"/>
              </a:lnSpc>
              <a:defRPr sz="1800"/>
            </a:pPr>
            <a:r>
              <a:rPr lang="en-US" sz="13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https://</a:t>
            </a:r>
            <a:r>
              <a:rPr lang="en-US" sz="1300" i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creativecommons.org</a:t>
            </a:r>
            <a:r>
              <a:rPr lang="en-US" sz="13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/licenses/by/4.0/</a:t>
            </a:r>
          </a:p>
          <a:p>
            <a:pPr algn="r">
              <a:lnSpc>
                <a:spcPct val="90000"/>
              </a:lnSpc>
              <a:defRPr sz="1800"/>
            </a:pPr>
            <a:r>
              <a:rPr lang="en-US" sz="14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Learn more at: </a:t>
            </a:r>
            <a:r>
              <a:rPr lang="en-US" sz="1400" i="1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https://</a:t>
            </a:r>
            <a:r>
              <a:rPr lang="en-US" sz="1400" i="1" dirty="0" err="1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quanteda.io</a:t>
            </a:r>
            <a:r>
              <a:rPr lang="en-US" sz="1400" i="1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•  updated: 12/2023</a:t>
            </a:r>
            <a:endParaRPr lang="en-US" sz="1400" dirty="0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  <a:sym typeface="Source Sans Pro Ligh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15225" y="4392072"/>
            <a:ext cx="6362365" cy="4893289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84461" y="278530"/>
            <a:ext cx="7178303" cy="4002526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76472" y="4723357"/>
            <a:ext cx="7178303" cy="4757044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2" name="Shape 35"/>
          <p:cNvSpPr/>
          <p:nvPr/>
        </p:nvSpPr>
        <p:spPr>
          <a:xfrm>
            <a:off x="6794697" y="1036640"/>
            <a:ext cx="7107106" cy="3098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Correspondence Analysis (CA)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textmodel_ca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threads = 2, sparse = TRUE, 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residual_floor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= 0.1)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Naïve Bayes classifier for texts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textmodel_nb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(x, y =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training_labels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, distribution = "multinomial")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SVM classifier for texts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textmodel_svm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(x, y =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training_labels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800"/>
              </a:spcBef>
            </a:pPr>
            <a:r>
              <a:rPr lang="en-GB" sz="1500" b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Wordscores</a:t>
            </a:r>
            <a:r>
              <a:rPr lang="en-GB" sz="1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text model</a:t>
            </a:r>
          </a:p>
          <a:p>
            <a:pPr algn="l"/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refscores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mr-IN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c</a:t>
            </a:r>
            <a:r>
              <a:rPr lang="mr-IN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mr-IN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seq</a:t>
            </a:r>
            <a:r>
              <a:rPr lang="mr-IN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(-1.5, 1.5, .75), NA))</a:t>
            </a:r>
            <a:endParaRPr lang="en-GB" sz="1300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textmodel_wordscores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data_dfm_lbgexample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refscores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)</a:t>
            </a:r>
            <a:endParaRPr lang="en-GB" sz="13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Wordfish</a:t>
            </a:r>
            <a:r>
              <a:rPr lang="en-GB" sz="1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Poisson scaling model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textmodel_wordfish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(data_corpus_irishbudget2010),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dir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 = c(6,5))</a:t>
            </a:r>
          </a:p>
          <a:p>
            <a:pPr algn="l">
              <a:spcBef>
                <a:spcPts val="800"/>
              </a:spcBef>
            </a:pPr>
            <a:r>
              <a:rPr lang="en-GB" sz="1500" b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Textmodel</a:t>
            </a:r>
            <a:r>
              <a:rPr lang="en-GB" sz="1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methods: 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predict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(),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coef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(),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summary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(),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print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</a:t>
            </a:r>
          </a:p>
        </p:txBody>
      </p:sp>
      <p:sp>
        <p:nvSpPr>
          <p:cNvPr id="25" name="Shape 35"/>
          <p:cNvSpPr/>
          <p:nvPr/>
        </p:nvSpPr>
        <p:spPr>
          <a:xfrm>
            <a:off x="6799156" y="5321031"/>
            <a:ext cx="6948911" cy="4124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Plot features as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wordcloud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|&gt;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corpus_subset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(President == "Obama") |&gt;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 |&gt;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tokens_remove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(pattern =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stopwords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("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en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"))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|&gt;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 |&gt; 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textplot_wordcloud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() </a:t>
            </a:r>
          </a:p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	</a:t>
            </a:r>
            <a:endParaRPr lang="en-GB" sz="13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Plot word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keyness</a:t>
            </a:r>
            <a:endParaRPr lang="en-GB" sz="15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|&gt;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corpus_subset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(President %in%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		    c("Obama", "Trump")) |&gt;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 |&gt;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 |&gt;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dfm_group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(groups = President) |&gt;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textstat_keyness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(target = "Trump") |&gt;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textplot_keyness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()</a:t>
            </a:r>
          </a:p>
          <a:p>
            <a:pPr algn="l"/>
            <a:endParaRPr lang="en-GB" sz="13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Plot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Wordfish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,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Wordscores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 or CA models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textplot_scale1d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i="1" dirty="0" err="1">
                <a:latin typeface="Monaco" charset="0"/>
                <a:ea typeface="Monaco" charset="0"/>
                <a:cs typeface="Monaco" charset="0"/>
              </a:rPr>
              <a:t>scaling_model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</a:t>
            </a:r>
            <a:r>
              <a:rPr lang="en-GB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margin = "documents")</a:t>
            </a:r>
            <a:r>
              <a:rPr lang="en-GB" sz="1300" dirty="0">
                <a:latin typeface="Source Sans Pro" charset="0"/>
                <a:ea typeface="Source Sans Pro" charset="0"/>
                <a:cs typeface="Source Sans Pro" charset="0"/>
              </a:rPr>
              <a:t>	</a:t>
            </a:r>
          </a:p>
        </p:txBody>
      </p:sp>
      <p:sp>
        <p:nvSpPr>
          <p:cNvPr id="28" name="Shape 35"/>
          <p:cNvSpPr/>
          <p:nvPr/>
        </p:nvSpPr>
        <p:spPr>
          <a:xfrm>
            <a:off x="242843" y="5033206"/>
            <a:ext cx="6265777" cy="4098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Tabulate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feature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frequencies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from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a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textstat_frequency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(x)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topfeatures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(x)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Identify and score collocations from a tokenized text</a:t>
            </a:r>
          </a:p>
          <a:p>
            <a:pPr algn="l"/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(c("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quanteda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is a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pkg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for quant text analysis",</a:t>
            </a:r>
            <a:br>
              <a:rPr lang="en-US" sz="1300" dirty="0">
                <a:latin typeface="Monaco" charset="0"/>
                <a:ea typeface="Monaco" charset="0"/>
                <a:cs typeface="Monaco" charset="0"/>
              </a:rPr>
            </a:b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                "quant text analysis is a growing field"))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textstat_collocations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, size = 3,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min_count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= 2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Calculate readability of a corpus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textstat_readability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measure = c("Flesch", "FOG")) 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Calculate lexical diversity of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textstat_lexdiv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measure = "TTR")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Measure distance or similarity from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textstat_simil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"2017-Trump", method = "cosine",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	   margin = c("documents", "features"))</a:t>
            </a:r>
            <a:endParaRPr lang="en-GB" sz="1300" i="1" dirty="0">
              <a:solidFill>
                <a:srgbClr val="006AC7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textstat_dist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"2017-Trump",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	  margin = c("documents", "features"))</a:t>
            </a:r>
            <a:endParaRPr lang="en-GB" sz="1300" i="1" dirty="0">
              <a:solidFill>
                <a:srgbClr val="006AC7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Calculate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keyness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 statistics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textstat_keyness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target = "2017-Trump")</a:t>
            </a:r>
          </a:p>
        </p:txBody>
      </p:sp>
      <p:sp>
        <p:nvSpPr>
          <p:cNvPr id="42" name="Shape 35"/>
          <p:cNvSpPr/>
          <p:nvPr/>
        </p:nvSpPr>
        <p:spPr>
          <a:xfrm>
            <a:off x="271162" y="4583064"/>
            <a:ext cx="608429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49" name="Shape 38"/>
          <p:cNvSpPr/>
          <p:nvPr/>
        </p:nvSpPr>
        <p:spPr>
          <a:xfrm>
            <a:off x="6647804" y="33632"/>
            <a:ext cx="7253999" cy="858643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Fit text models based on a </a:t>
            </a:r>
            <a:r>
              <a:rPr lang="en-US" sz="2400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dfm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textmodel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  <a:p>
            <a:pPr lvl="1" indent="0">
              <a:defRPr sz="1800"/>
            </a:pPr>
            <a:r>
              <a:rPr lang="en-US" sz="16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These functions require the </a:t>
            </a:r>
            <a:r>
              <a:rPr lang="en-US" sz="1600" b="1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quanteda.textmodels</a:t>
            </a:r>
            <a:r>
              <a:rPr lang="en-US" sz="1600" b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package</a:t>
            </a:r>
          </a:p>
        </p:txBody>
      </p:sp>
      <p:sp>
        <p:nvSpPr>
          <p:cNvPr id="53" name="Shape 35"/>
          <p:cNvSpPr/>
          <p:nvPr/>
        </p:nvSpPr>
        <p:spPr>
          <a:xfrm>
            <a:off x="6809909" y="6224541"/>
            <a:ext cx="6836713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8" t="26147" r="25661" b="24848"/>
          <a:stretch/>
        </p:blipFill>
        <p:spPr>
          <a:xfrm>
            <a:off x="12062728" y="5254396"/>
            <a:ext cx="1328655" cy="1323367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8549" y="6450451"/>
            <a:ext cx="1902384" cy="118899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3902" y="7707032"/>
            <a:ext cx="1685924" cy="1205826"/>
          </a:xfrm>
          <a:prstGeom prst="rect">
            <a:avLst/>
          </a:prstGeom>
        </p:spPr>
      </p:pic>
      <p:sp>
        <p:nvSpPr>
          <p:cNvPr id="24" name="Shape 39"/>
          <p:cNvSpPr/>
          <p:nvPr/>
        </p:nvSpPr>
        <p:spPr>
          <a:xfrm>
            <a:off x="-243805" y="9700899"/>
            <a:ext cx="6822465" cy="871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by 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Stefan Müller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and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Kenneth Benoit </a:t>
            </a:r>
          </a:p>
          <a:p>
            <a:pPr lvl="0" algn="r">
              <a:lnSpc>
                <a:spcPct val="90000"/>
              </a:lnSpc>
              <a:defRPr sz="1800"/>
            </a:pPr>
            <a:r>
              <a:rPr lang="en-US" sz="1400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smueller@quanteda.org</a:t>
            </a:r>
            <a:r>
              <a:rPr lang="en-US" sz="1400" i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, </a:t>
            </a:r>
            <a:r>
              <a:rPr lang="en-US" sz="1400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kbenoit@quanteda.org</a:t>
            </a:r>
            <a:r>
              <a:rPr lang="en-US" sz="1400" i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</a:t>
            </a:r>
          </a:p>
          <a:p>
            <a:pPr lvl="0" algn="r">
              <a:lnSpc>
                <a:spcPct val="90000"/>
              </a:lnSpc>
              <a:defRPr sz="1800"/>
            </a:pPr>
            <a:r>
              <a:rPr lang="en-US" sz="13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https://</a:t>
            </a:r>
            <a:r>
              <a:rPr lang="en-US" sz="1300" i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creativecommons.org</a:t>
            </a:r>
            <a:r>
              <a:rPr lang="en-US" sz="13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/licenses/by/4.0/</a:t>
            </a:r>
          </a:p>
          <a:p>
            <a:pPr algn="r">
              <a:lnSpc>
                <a:spcPct val="90000"/>
              </a:lnSpc>
              <a:defRPr sz="1800"/>
            </a:pPr>
            <a:r>
              <a:rPr lang="en-US" sz="14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Learn more at: </a:t>
            </a:r>
            <a:r>
              <a:rPr lang="en-US" sz="1400" i="1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https://</a:t>
            </a:r>
            <a:r>
              <a:rPr lang="en-US" sz="1400" i="1" dirty="0" err="1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quanteda.io</a:t>
            </a:r>
            <a:r>
              <a:rPr lang="en-US" sz="1400" i="1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•  updated: 12/2023</a:t>
            </a:r>
            <a:endParaRPr lang="en-US" sz="1400" dirty="0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  <a:sym typeface="Source Sans Pro Ligh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76471" y="9822096"/>
            <a:ext cx="7178303" cy="835234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1" name="Shape 35"/>
          <p:cNvSpPr/>
          <p:nvPr/>
        </p:nvSpPr>
        <p:spPr>
          <a:xfrm>
            <a:off x="6799156" y="10136876"/>
            <a:ext cx="6265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convert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to = c("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lda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"tm",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stm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austin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topicmodels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	  		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lsa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"matrix",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data.frame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"))</a:t>
            </a:r>
            <a:endParaRPr lang="en-GB" sz="1300" dirty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34" name="Shape 38"/>
          <p:cNvSpPr/>
          <p:nvPr/>
        </p:nvSpPr>
        <p:spPr>
          <a:xfrm>
            <a:off x="6640003" y="9600745"/>
            <a:ext cx="7253999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Convert </a:t>
            </a:r>
            <a:r>
              <a:rPr lang="en-US" sz="2400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dfm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to a non-</a:t>
            </a:r>
            <a:r>
              <a:rPr lang="en-US" sz="2400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quanteda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format</a:t>
            </a:r>
          </a:p>
        </p:txBody>
      </p:sp>
      <p:sp>
        <p:nvSpPr>
          <p:cNvPr id="2" name="Shape 38">
            <a:extLst>
              <a:ext uri="{FF2B5EF4-FFF2-40B4-BE49-F238E27FC236}">
                <a16:creationId xmlns:a16="http://schemas.microsoft.com/office/drawing/2014/main" id="{4F3CDCED-30F2-B801-E4D5-14D941BB0BC5}"/>
              </a:ext>
            </a:extLst>
          </p:cNvPr>
          <p:cNvSpPr/>
          <p:nvPr/>
        </p:nvSpPr>
        <p:spPr>
          <a:xfrm>
            <a:off x="83949" y="4100701"/>
            <a:ext cx="6436799" cy="858643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Calculate text statistics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textstat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  <a:p>
            <a:pPr lvl="1" indent="0">
              <a:defRPr sz="1800"/>
            </a:pPr>
            <a:r>
              <a:rPr lang="en-US" sz="16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These functions require the </a:t>
            </a:r>
            <a:r>
              <a:rPr lang="en-US" sz="1600" b="1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quanteda.textstats</a:t>
            </a:r>
            <a:r>
              <a:rPr lang="en-US" sz="1600" b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package</a:t>
            </a:r>
          </a:p>
        </p:txBody>
      </p:sp>
      <p:sp>
        <p:nvSpPr>
          <p:cNvPr id="3" name="Shape 38">
            <a:extLst>
              <a:ext uri="{FF2B5EF4-FFF2-40B4-BE49-F238E27FC236}">
                <a16:creationId xmlns:a16="http://schemas.microsoft.com/office/drawing/2014/main" id="{63B6AA58-61BB-F732-2DCB-19B44A2B2ACA}"/>
              </a:ext>
            </a:extLst>
          </p:cNvPr>
          <p:cNvSpPr/>
          <p:nvPr/>
        </p:nvSpPr>
        <p:spPr>
          <a:xfrm>
            <a:off x="6640004" y="4434126"/>
            <a:ext cx="7253998" cy="858643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Plot features or models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textplot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  <a:p>
            <a:pPr lvl="1" indent="0">
              <a:defRPr sz="1800"/>
            </a:pPr>
            <a:r>
              <a:rPr lang="en-US" sz="16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These functions require the </a:t>
            </a:r>
            <a:r>
              <a:rPr lang="en-US" sz="1600" b="1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quanteda.textplots</a:t>
            </a:r>
            <a:r>
              <a:rPr lang="en-US" sz="1600" b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package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E5BA43-47C3-D615-332A-E4B98A847E61}"/>
              </a:ext>
            </a:extLst>
          </p:cNvPr>
          <p:cNvSpPr/>
          <p:nvPr/>
        </p:nvSpPr>
        <p:spPr>
          <a:xfrm>
            <a:off x="121027" y="242614"/>
            <a:ext cx="6362365" cy="3690560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" name="Shape 35">
            <a:extLst>
              <a:ext uri="{FF2B5EF4-FFF2-40B4-BE49-F238E27FC236}">
                <a16:creationId xmlns:a16="http://schemas.microsoft.com/office/drawing/2014/main" id="{F9246775-5BBE-4722-FF3F-6C19A6361183}"/>
              </a:ext>
            </a:extLst>
          </p:cNvPr>
          <p:cNvSpPr/>
          <p:nvPr/>
        </p:nvSpPr>
        <p:spPr>
          <a:xfrm>
            <a:off x="201217" y="637590"/>
            <a:ext cx="6483244" cy="3139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Locate keywords-in-context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kwic</a:t>
            </a:r>
            <a:r>
              <a:rPr lang="en-GB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(tokens(</a:t>
            </a:r>
            <a:r>
              <a:rPr lang="en-US" sz="1300" dirty="0" err="1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US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), pattern = "</a:t>
            </a:r>
            <a:r>
              <a:rPr lang="en-US" sz="1300" dirty="0" err="1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america</a:t>
            </a:r>
            <a:r>
              <a:rPr lang="en-US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*"</a:t>
            </a:r>
            <a:r>
              <a:rPr lang="en-GB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500"/>
              </a:spcBef>
            </a:pPr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</a:t>
            </a:r>
            <a:r>
              <a:rPr lang="en-US" sz="900" dirty="0">
                <a:latin typeface="Monaco" pitchFamily="2" charset="77"/>
                <a:ea typeface="Source Sans Pro" charset="0"/>
                <a:cs typeface="Source Sans Pro" charset="0"/>
              </a:rPr>
              <a:t>Keyword-in-context with 499 matches.</a:t>
            </a:r>
          </a:p>
          <a:p>
            <a:pPr algn="l">
              <a:spcBef>
                <a:spcPts val="500"/>
              </a:spcBef>
            </a:pPr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</a:t>
            </a:r>
            <a:r>
              <a:rPr lang="en-US" sz="900" dirty="0">
                <a:latin typeface="Monaco" pitchFamily="2" charset="77"/>
                <a:ea typeface="Source Sans Pro" charset="0"/>
                <a:cs typeface="Source Sans Pro" charset="0"/>
              </a:rPr>
              <a:t>[1789-Washington, 1069] hands of the 	|  American   | people. Besides</a:t>
            </a:r>
          </a:p>
          <a:p>
            <a:pPr algn="l">
              <a:spcBef>
                <a:spcPts val="500"/>
              </a:spcBef>
            </a:pPr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</a:t>
            </a:r>
            <a:r>
              <a:rPr lang="en-US" sz="900" dirty="0">
                <a:latin typeface="Monaco" pitchFamily="2" charset="77"/>
                <a:ea typeface="Source Sans Pro" charset="0"/>
                <a:cs typeface="Source Sans Pro" charset="0"/>
              </a:rPr>
              <a:t>[1789-Washington, 1472] to favor the	|  American   | people with opportunities</a:t>
            </a:r>
          </a:p>
          <a:p>
            <a:pPr algn="l">
              <a:spcBef>
                <a:spcPts val="500"/>
              </a:spcBef>
            </a:pPr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</a:t>
            </a:r>
            <a:r>
              <a:rPr lang="en-US" sz="900" dirty="0">
                <a:latin typeface="Monaco" pitchFamily="2" charset="77"/>
                <a:ea typeface="Source Sans Pro" charset="0"/>
                <a:cs typeface="Source Sans Pro" charset="0"/>
              </a:rPr>
              <a:t>[1793-Washington, 63] people of united 	|   America   | . Previous to</a:t>
            </a:r>
          </a:p>
          <a:p>
            <a:pPr algn="l">
              <a:spcBef>
                <a:spcPts val="500"/>
              </a:spcBef>
            </a:pPr>
            <a:r>
              <a:rPr lang="en-US" sz="900" dirty="0">
                <a:latin typeface="Monaco" pitchFamily="2" charset="77"/>
                <a:ea typeface="Source Sans Pro" charset="0"/>
                <a:cs typeface="Source Sans Pro" charset="0"/>
              </a:rPr>
              <a:t>## [1797-Adams, 16] middle course for 	|   America   | remained between unlimited</a:t>
            </a:r>
          </a:p>
          <a:p>
            <a:pPr algn="l">
              <a:spcBef>
                <a:spcPts val="5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Utility functions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as.character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Show texts of a corpus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ndoc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Count documents/features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nfeat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Count features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ntoken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Count tokens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summary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 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Print summary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head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Return first part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tail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Return last part</a:t>
            </a:r>
            <a:endParaRPr lang="en-US" sz="1500" b="1" i="1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4" name="Shape 38">
            <a:extLst>
              <a:ext uri="{FF2B5EF4-FFF2-40B4-BE49-F238E27FC236}">
                <a16:creationId xmlns:a16="http://schemas.microsoft.com/office/drawing/2014/main" id="{D179AC76-15A2-DCFB-916F-68B9E1FC730C}"/>
              </a:ext>
            </a:extLst>
          </p:cNvPr>
          <p:cNvSpPr/>
          <p:nvPr/>
        </p:nvSpPr>
        <p:spPr>
          <a:xfrm>
            <a:off x="84655" y="70855"/>
            <a:ext cx="6436799" cy="478998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Useful additional functions</a:t>
            </a:r>
          </a:p>
        </p:txBody>
      </p:sp>
    </p:spTree>
    <p:extLst>
      <p:ext uri="{BB962C8B-B14F-4D97-AF65-F5344CB8AC3E}">
        <p14:creationId xmlns:p14="http://schemas.microsoft.com/office/powerpoint/2010/main" val="1636965299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Custom 2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69D9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1530</Words>
  <Application>Microsoft Macintosh PowerPoint</Application>
  <PresentationFormat>Custom</PresentationFormat>
  <Paragraphs>157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Book</vt:lpstr>
      <vt:lpstr>Helvetica Light</vt:lpstr>
      <vt:lpstr>Monaco</vt:lpstr>
      <vt:lpstr>Source Sans Pro</vt:lpstr>
      <vt:lpstr>White</vt:lpstr>
      <vt:lpstr>Cheat 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 Text Analysis  with    </dc:title>
  <cp:lastModifiedBy>Stefan Muller</cp:lastModifiedBy>
  <cp:revision>1178</cp:revision>
  <cp:lastPrinted>2020-05-15T11:03:07Z</cp:lastPrinted>
  <dcterms:modified xsi:type="dcterms:W3CDTF">2023-12-05T20:21:05Z</dcterms:modified>
</cp:coreProperties>
</file>